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306" r:id="rId3"/>
    <p:sldId id="286" r:id="rId4"/>
    <p:sldId id="311" r:id="rId5"/>
    <p:sldId id="291" r:id="rId6"/>
    <p:sldId id="313" r:id="rId7"/>
    <p:sldId id="314" r:id="rId8"/>
    <p:sldId id="315" r:id="rId9"/>
    <p:sldId id="316" r:id="rId10"/>
    <p:sldId id="317" r:id="rId11"/>
    <p:sldId id="312" r:id="rId12"/>
    <p:sldId id="293" r:id="rId13"/>
    <p:sldId id="297" r:id="rId14"/>
    <p:sldId id="309" r:id="rId15"/>
    <p:sldId id="304" r:id="rId16"/>
  </p:sldIdLst>
  <p:sldSz cx="9144000" cy="6858000" type="screen4x3"/>
  <p:notesSz cx="6797675" cy="9926638"/>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990">
          <p15:clr>
            <a:srgbClr val="A4A3A4"/>
          </p15:clr>
        </p15:guide>
        <p15:guide id="2" orient="horz" pos="415">
          <p15:clr>
            <a:srgbClr val="A4A3A4"/>
          </p15:clr>
        </p15:guide>
        <p15:guide id="3" orient="horz" pos="1254">
          <p15:clr>
            <a:srgbClr val="A4A3A4"/>
          </p15:clr>
        </p15:guide>
        <p15:guide id="4" orient="horz" pos="2684">
          <p15:clr>
            <a:srgbClr val="A4A3A4"/>
          </p15:clr>
        </p15:guide>
        <p15:guide id="5" orient="horz" pos="1045">
          <p15:clr>
            <a:srgbClr val="A4A3A4"/>
          </p15:clr>
        </p15:guide>
        <p15:guide id="6" pos="2880">
          <p15:clr>
            <a:srgbClr val="A4A3A4"/>
          </p15:clr>
        </p15:guide>
        <p15:guide id="7" pos="723">
          <p15:clr>
            <a:srgbClr val="A4A3A4"/>
          </p15:clr>
        </p15:guide>
        <p15:guide id="8" pos="5284" userDrawn="1">
          <p15:clr>
            <a:srgbClr val="A4A3A4"/>
          </p15:clr>
        </p15:guide>
        <p15:guide id="9" pos="38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77113" autoAdjust="0"/>
  </p:normalViewPr>
  <p:slideViewPr>
    <p:cSldViewPr snapToGrid="0">
      <p:cViewPr varScale="1">
        <p:scale>
          <a:sx n="130" d="100"/>
          <a:sy n="130" d="100"/>
        </p:scale>
        <p:origin x="2616" y="132"/>
      </p:cViewPr>
      <p:guideLst>
        <p:guide orient="horz" pos="3990"/>
        <p:guide orient="horz" pos="415"/>
        <p:guide orient="horz" pos="1254"/>
        <p:guide orient="horz" pos="2684"/>
        <p:guide orient="horz" pos="1045"/>
        <p:guide pos="2880"/>
        <p:guide pos="723"/>
        <p:guide pos="5284"/>
        <p:guide pos="383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F18A7CB-C8FF-4B8F-BF0D-FAD22ABE08C6}"/>
              </a:ext>
            </a:extLst>
          </p:cNvPr>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28" tIns="45315" rIns="90628" bIns="45315" numCol="1" anchor="t" anchorCtr="0" compatLnSpc="1">
            <a:prstTxWarp prst="textNoShape">
              <a:avLst/>
            </a:prstTxWarp>
          </a:bodyPr>
          <a:lstStyle>
            <a:lvl1pPr eaLnBrk="1" hangingPunct="1">
              <a:defRPr sz="1200">
                <a:latin typeface="Arial" charset="0"/>
                <a:cs typeface="Arial" charset="0"/>
              </a:defRPr>
            </a:lvl1pPr>
          </a:lstStyle>
          <a:p>
            <a:pPr>
              <a:defRPr/>
            </a:pPr>
            <a:endParaRPr lang="de-DE" altLang="de-DE"/>
          </a:p>
        </p:txBody>
      </p:sp>
      <p:sp>
        <p:nvSpPr>
          <p:cNvPr id="41987" name="Rectangle 3">
            <a:extLst>
              <a:ext uri="{FF2B5EF4-FFF2-40B4-BE49-F238E27FC236}">
                <a16:creationId xmlns:a16="http://schemas.microsoft.com/office/drawing/2014/main" id="{BC50E2F3-A37E-462C-836D-67D6C376524C}"/>
              </a:ext>
            </a:extLst>
          </p:cNvPr>
          <p:cNvSpPr>
            <a:spLocks noGrp="1" noChangeArrowheads="1"/>
          </p:cNvSpPr>
          <p:nvPr>
            <p:ph type="dt" sz="quarter" idx="1"/>
          </p:nvPr>
        </p:nvSpPr>
        <p:spPr bwMode="auto">
          <a:xfrm>
            <a:off x="3849688"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28" tIns="45315" rIns="90628" bIns="45315"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de-DE" altLang="de-DE"/>
          </a:p>
        </p:txBody>
      </p:sp>
      <p:sp>
        <p:nvSpPr>
          <p:cNvPr id="41988" name="Rectangle 4">
            <a:extLst>
              <a:ext uri="{FF2B5EF4-FFF2-40B4-BE49-F238E27FC236}">
                <a16:creationId xmlns:a16="http://schemas.microsoft.com/office/drawing/2014/main" id="{30890E49-446B-40D6-879B-F856CBAA9A98}"/>
              </a:ext>
            </a:extLst>
          </p:cNvPr>
          <p:cNvSpPr>
            <a:spLocks noGrp="1" noChangeArrowheads="1"/>
          </p:cNvSpPr>
          <p:nvPr>
            <p:ph type="ftr" sz="quarter" idx="2"/>
          </p:nvPr>
        </p:nvSpPr>
        <p:spPr bwMode="auto">
          <a:xfrm>
            <a:off x="0"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28" tIns="45315" rIns="90628" bIns="45315" numCol="1" anchor="b" anchorCtr="0" compatLnSpc="1">
            <a:prstTxWarp prst="textNoShape">
              <a:avLst/>
            </a:prstTxWarp>
          </a:bodyPr>
          <a:lstStyle>
            <a:lvl1pPr eaLnBrk="1" hangingPunct="1">
              <a:defRPr sz="1200">
                <a:latin typeface="Arial" charset="0"/>
                <a:cs typeface="Arial" charset="0"/>
              </a:defRPr>
            </a:lvl1pPr>
          </a:lstStyle>
          <a:p>
            <a:pPr>
              <a:defRPr/>
            </a:pPr>
            <a:endParaRPr lang="de-DE" altLang="de-DE"/>
          </a:p>
        </p:txBody>
      </p:sp>
      <p:sp>
        <p:nvSpPr>
          <p:cNvPr id="41989" name="Rectangle 5">
            <a:extLst>
              <a:ext uri="{FF2B5EF4-FFF2-40B4-BE49-F238E27FC236}">
                <a16:creationId xmlns:a16="http://schemas.microsoft.com/office/drawing/2014/main" id="{C162522B-82D7-42C3-993F-71B3D4BC32A3}"/>
              </a:ext>
            </a:extLst>
          </p:cNvPr>
          <p:cNvSpPr>
            <a:spLocks noGrp="1" noChangeArrowheads="1"/>
          </p:cNvSpPr>
          <p:nvPr>
            <p:ph type="sldNum" sz="quarter" idx="3"/>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28" tIns="45315" rIns="90628" bIns="45315" numCol="1" anchor="b" anchorCtr="0" compatLnSpc="1">
            <a:prstTxWarp prst="textNoShape">
              <a:avLst/>
            </a:prstTxWarp>
          </a:bodyPr>
          <a:lstStyle>
            <a:lvl1pPr algn="r" eaLnBrk="1" hangingPunct="1">
              <a:defRPr sz="1200"/>
            </a:lvl1pPr>
          </a:lstStyle>
          <a:p>
            <a:fld id="{F216597E-71D6-3A49-8480-674CAFF1476C}" type="slidenum">
              <a:rPr lang="de-DE" altLang="de-DE"/>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BFA2EC7-E595-4982-BF71-815EE95520F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de-CH"/>
          </a:p>
        </p:txBody>
      </p:sp>
      <p:sp>
        <p:nvSpPr>
          <p:cNvPr id="3" name="Datumsplatzhalter 2">
            <a:extLst>
              <a:ext uri="{FF2B5EF4-FFF2-40B4-BE49-F238E27FC236}">
                <a16:creationId xmlns:a16="http://schemas.microsoft.com/office/drawing/2014/main" id="{CFD1F769-826B-4740-90CE-0E8B509098F2}"/>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6944B0C7-B6CE-B94A-91C8-31914D30EEB9}" type="datetimeFigureOut">
              <a:rPr lang="de-CH"/>
              <a:pPr>
                <a:defRPr/>
              </a:pPr>
              <a:t>12.04.2024</a:t>
            </a:fld>
            <a:endParaRPr lang="de-CH"/>
          </a:p>
        </p:txBody>
      </p:sp>
      <p:sp>
        <p:nvSpPr>
          <p:cNvPr id="4" name="Folienbildplatzhalter 3">
            <a:extLst>
              <a:ext uri="{FF2B5EF4-FFF2-40B4-BE49-F238E27FC236}">
                <a16:creationId xmlns:a16="http://schemas.microsoft.com/office/drawing/2014/main" id="{EE25D6FC-AEC6-4E8E-81BD-2B56FA6808E2}"/>
              </a:ext>
            </a:extLst>
          </p:cNvPr>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lvl="0"/>
            <a:endParaRPr lang="de-CH" noProof="0"/>
          </a:p>
        </p:txBody>
      </p:sp>
      <p:sp>
        <p:nvSpPr>
          <p:cNvPr id="5" name="Notizenplatzhalter 4">
            <a:extLst>
              <a:ext uri="{FF2B5EF4-FFF2-40B4-BE49-F238E27FC236}">
                <a16:creationId xmlns:a16="http://schemas.microsoft.com/office/drawing/2014/main" id="{D9B1ADFB-9D98-4197-96FD-391C7C1FF2F9}"/>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a:extLst>
              <a:ext uri="{FF2B5EF4-FFF2-40B4-BE49-F238E27FC236}">
                <a16:creationId xmlns:a16="http://schemas.microsoft.com/office/drawing/2014/main" id="{19006CC0-BE3F-4BF3-B964-2DCDE69CB6B3}"/>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de-CH"/>
          </a:p>
        </p:txBody>
      </p:sp>
      <p:sp>
        <p:nvSpPr>
          <p:cNvPr id="7" name="Foliennummernplatzhalter 6">
            <a:extLst>
              <a:ext uri="{FF2B5EF4-FFF2-40B4-BE49-F238E27FC236}">
                <a16:creationId xmlns:a16="http://schemas.microsoft.com/office/drawing/2014/main" id="{497B658D-F7A8-40B1-AE4C-1F624A32E4C8}"/>
              </a:ext>
            </a:extLst>
          </p:cNvPr>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511D9CF-1E06-7347-AE42-57502062824B}" type="slidenum">
              <a:rPr lang="de-CH" altLang="de-DE"/>
              <a:pPr/>
              <a:t>‹Nr.›</a:t>
            </a:fld>
            <a:endParaRPr lang="de-CH"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aselland.ch/politik-und-behorden/regierungsrat/medienmitteilungen/regierungsrat-gibt-revision-zum-gesetz-ueber-die-abgabe-von-planungsmehrwerten-in-die-vernehmlassu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Sie erfahren heute</a:t>
            </a:r>
          </a:p>
          <a:p>
            <a:pPr marL="171450" indent="-171450">
              <a:buFontTx/>
              <a:buChar char="-"/>
            </a:pPr>
            <a:r>
              <a:rPr lang="de-CH" b="1" dirty="0"/>
              <a:t>Um was</a:t>
            </a:r>
            <a:r>
              <a:rPr lang="de-CH" dirty="0"/>
              <a:t> geht es bei der MWA</a:t>
            </a:r>
          </a:p>
          <a:p>
            <a:pPr marL="171450" indent="-171450">
              <a:buFontTx/>
              <a:buChar char="-"/>
            </a:pPr>
            <a:r>
              <a:rPr lang="de-CH" dirty="0"/>
              <a:t>warum gerade </a:t>
            </a:r>
            <a:r>
              <a:rPr lang="de-CH" b="1" dirty="0"/>
              <a:t>jetzt </a:t>
            </a:r>
            <a:r>
              <a:rPr lang="de-CH" dirty="0"/>
              <a:t>einführen</a:t>
            </a:r>
          </a:p>
          <a:p>
            <a:pPr marL="171450" indent="-171450">
              <a:buFontTx/>
              <a:buChar char="-"/>
            </a:pPr>
            <a:r>
              <a:rPr lang="de-CH" b="1" dirty="0"/>
              <a:t>Wie</a:t>
            </a:r>
            <a:r>
              <a:rPr lang="de-CH" dirty="0"/>
              <a:t> sie funktioniert</a:t>
            </a:r>
          </a:p>
          <a:p>
            <a:pPr marL="171450" indent="-171450">
              <a:buFontTx/>
              <a:buChar char="-"/>
            </a:pPr>
            <a:r>
              <a:rPr lang="de-CH" b="1" dirty="0"/>
              <a:t>Wozu </a:t>
            </a:r>
            <a:r>
              <a:rPr lang="de-CH" dirty="0"/>
              <a:t>wir die Erträge einsetzen wollen</a:t>
            </a:r>
          </a:p>
        </p:txBody>
      </p:sp>
      <p:sp>
        <p:nvSpPr>
          <p:cNvPr id="4" name="Foliennummernplatzhalter 3"/>
          <p:cNvSpPr>
            <a:spLocks noGrp="1"/>
          </p:cNvSpPr>
          <p:nvPr>
            <p:ph type="sldNum" sz="quarter" idx="5"/>
          </p:nvPr>
        </p:nvSpPr>
        <p:spPr/>
        <p:txBody>
          <a:bodyPr/>
          <a:lstStyle/>
          <a:p>
            <a:fld id="{D511D9CF-1E06-7347-AE42-57502062824B}" type="slidenum">
              <a:rPr lang="de-CH" altLang="de-DE" smtClean="0"/>
              <a:pPr/>
              <a:t>1</a:t>
            </a:fld>
            <a:endParaRPr lang="de-CH" altLang="de-DE"/>
          </a:p>
        </p:txBody>
      </p:sp>
    </p:spTree>
    <p:extLst>
      <p:ext uri="{BB962C8B-B14F-4D97-AF65-F5344CB8AC3E}">
        <p14:creationId xmlns:p14="http://schemas.microsoft.com/office/powerpoint/2010/main" val="2817373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a:extLst>
              <a:ext uri="{FF2B5EF4-FFF2-40B4-BE49-F238E27FC236}">
                <a16:creationId xmlns:a16="http://schemas.microsoft.com/office/drawing/2014/main" id="{79B703E6-47A7-B37B-3B9D-7866AEEBEE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a:extLst>
              <a:ext uri="{FF2B5EF4-FFF2-40B4-BE49-F238E27FC236}">
                <a16:creationId xmlns:a16="http://schemas.microsoft.com/office/drawing/2014/main" id="{62D2E7AB-8344-EA00-A93B-C8C2CC5C20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just">
              <a:lnSpc>
                <a:spcPts val="1000"/>
              </a:lnSpc>
              <a:spcBef>
                <a:spcPts val="1000"/>
              </a:spcBef>
              <a:buFont typeface="Wingdings" panose="05000000000000000000" pitchFamily="2" charset="2"/>
              <a:buNone/>
            </a:pPr>
            <a:r>
              <a:rPr lang="de-CH" sz="1800" dirty="0">
                <a:effectLst/>
                <a:latin typeface="Georgia" panose="02040502050405020303" pitchFamily="18" charset="0"/>
                <a:ea typeface="Calibri" panose="020F0502020204030204" pitchFamily="34" charset="0"/>
                <a:cs typeface="Times New Roman" panose="02020603050405020304" pitchFamily="18" charset="0"/>
              </a:rPr>
              <a:t>In §9 ist zur Klarstellung erwähnt, dass andere Abgaben und Gebühren weiterhin gemäss den entsprechenden Reglementen zu bezahlen sind.</a:t>
            </a:r>
          </a:p>
          <a:p>
            <a:pPr marL="0" indent="0" algn="just">
              <a:lnSpc>
                <a:spcPts val="1000"/>
              </a:lnSpc>
              <a:spcBef>
                <a:spcPts val="1000"/>
              </a:spcBef>
              <a:buFont typeface="Wingdings" panose="05000000000000000000" pitchFamily="2" charset="2"/>
              <a:buNone/>
            </a:pPr>
            <a:r>
              <a:rPr lang="de-CH" sz="1800" dirty="0">
                <a:effectLst/>
                <a:latin typeface="Georgia" panose="02040502050405020303" pitchFamily="18" charset="0"/>
                <a:ea typeface="Calibri" panose="020F0502020204030204" pitchFamily="34" charset="0"/>
                <a:cs typeface="Times New Roman" panose="02020603050405020304" pitchFamily="18" charset="0"/>
              </a:rPr>
              <a:t>Und zum Schluss wird festgehalten, dass der GR wie bei allen Reglementen das Inkrafttreten des Reglements beschliesst.</a:t>
            </a:r>
          </a:p>
        </p:txBody>
      </p:sp>
      <p:sp>
        <p:nvSpPr>
          <p:cNvPr id="7172" name="Foliennummernplatzhalter 3">
            <a:extLst>
              <a:ext uri="{FF2B5EF4-FFF2-40B4-BE49-F238E27FC236}">
                <a16:creationId xmlns:a16="http://schemas.microsoft.com/office/drawing/2014/main" id="{C552740B-5F4F-2668-12AD-CB9D090295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44B294-A9CE-E64C-B432-FBA4EBCBFF08}" type="slidenum">
              <a:rPr lang="de-CH" altLang="de-DE"/>
              <a:pPr/>
              <a:t>10</a:t>
            </a:fld>
            <a:endParaRPr lang="de-CH" altLang="de-DE"/>
          </a:p>
        </p:txBody>
      </p:sp>
    </p:spTree>
    <p:extLst>
      <p:ext uri="{BB962C8B-B14F-4D97-AF65-F5344CB8AC3E}">
        <p14:creationId xmlns:p14="http://schemas.microsoft.com/office/powerpoint/2010/main" val="3662381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a:extLst>
              <a:ext uri="{FF2B5EF4-FFF2-40B4-BE49-F238E27FC236}">
                <a16:creationId xmlns:a16="http://schemas.microsoft.com/office/drawing/2014/main" id="{79B703E6-47A7-B37B-3B9D-7866AEEBEE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a:extLst>
              <a:ext uri="{FF2B5EF4-FFF2-40B4-BE49-F238E27FC236}">
                <a16:creationId xmlns:a16="http://schemas.microsoft.com/office/drawing/2014/main" id="{62D2E7AB-8344-EA00-A93B-C8C2CC5C20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just">
              <a:lnSpc>
                <a:spcPts val="1000"/>
              </a:lnSpc>
              <a:spcBef>
                <a:spcPts val="1000"/>
              </a:spcBef>
              <a:buFont typeface="Wingdings" panose="05000000000000000000" pitchFamily="2" charset="2"/>
              <a:buNone/>
            </a:pPr>
            <a:endParaRPr lang="de-CH" sz="1800" dirty="0">
              <a:effectLst/>
              <a:latin typeface="Georgia" panose="02040502050405020303" pitchFamily="18" charset="0"/>
              <a:ea typeface="Calibri" panose="020F0502020204030204" pitchFamily="34" charset="0"/>
              <a:cs typeface="Times New Roman" panose="02020603050405020304" pitchFamily="18" charset="0"/>
            </a:endParaRPr>
          </a:p>
          <a:p>
            <a:pPr marL="0" indent="0" algn="just">
              <a:lnSpc>
                <a:spcPts val="1000"/>
              </a:lnSpc>
              <a:spcBef>
                <a:spcPts val="1000"/>
              </a:spcBef>
              <a:buFont typeface="Wingdings" panose="05000000000000000000" pitchFamily="2" charset="2"/>
              <a:buNone/>
            </a:pPr>
            <a:endParaRPr lang="de-CH" sz="18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7172" name="Foliennummernplatzhalter 3">
            <a:extLst>
              <a:ext uri="{FF2B5EF4-FFF2-40B4-BE49-F238E27FC236}">
                <a16:creationId xmlns:a16="http://schemas.microsoft.com/office/drawing/2014/main" id="{C552740B-5F4F-2668-12AD-CB9D090295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44B294-A9CE-E64C-B432-FBA4EBCBFF08}" type="slidenum">
              <a:rPr lang="de-CH" altLang="de-DE"/>
              <a:pPr/>
              <a:t>11</a:t>
            </a:fld>
            <a:endParaRPr lang="de-CH" altLang="de-DE"/>
          </a:p>
        </p:txBody>
      </p:sp>
    </p:spTree>
    <p:extLst>
      <p:ext uri="{BB962C8B-B14F-4D97-AF65-F5344CB8AC3E}">
        <p14:creationId xmlns:p14="http://schemas.microsoft.com/office/powerpoint/2010/main" val="1668381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a:extLst>
              <a:ext uri="{FF2B5EF4-FFF2-40B4-BE49-F238E27FC236}">
                <a16:creationId xmlns:a16="http://schemas.microsoft.com/office/drawing/2014/main" id="{79B703E6-47A7-B37B-3B9D-7866AEEBEE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a:extLst>
              <a:ext uri="{FF2B5EF4-FFF2-40B4-BE49-F238E27FC236}">
                <a16:creationId xmlns:a16="http://schemas.microsoft.com/office/drawing/2014/main" id="{62D2E7AB-8344-EA00-A93B-C8C2CC5C20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CH" sz="1800" dirty="0">
                <a:effectLst/>
                <a:latin typeface="Georgia" panose="02040502050405020303" pitchFamily="18" charset="0"/>
                <a:ea typeface="Calibri" panose="020F0502020204030204" pitchFamily="34" charset="0"/>
                <a:cs typeface="Times New Roman" panose="02020603050405020304" pitchFamily="18" charset="0"/>
              </a:rPr>
              <a:t>Die Gemeinde Oberwil ist seit 2019 an der Revision des Zonenplans Siedlung und des Zonenreglements.</a:t>
            </a:r>
          </a:p>
          <a:p>
            <a:pPr eaLnBrk="1" hangingPunct="1">
              <a:spcBef>
                <a:spcPct val="0"/>
              </a:spcBef>
            </a:pPr>
            <a:endParaRPr lang="de-CH" sz="1800" dirty="0">
              <a:effectLst/>
              <a:latin typeface="Georgia" panose="02040502050405020303" pitchFamily="18" charset="0"/>
              <a:ea typeface="Calibri" panose="020F0502020204030204" pitchFamily="34" charset="0"/>
              <a:cs typeface="Times New Roman" panose="02020603050405020304" pitchFamily="18" charset="0"/>
            </a:endParaRPr>
          </a:p>
          <a:p>
            <a:pPr eaLnBrk="1" hangingPunct="1">
              <a:spcBef>
                <a:spcPct val="0"/>
              </a:spcBef>
            </a:pPr>
            <a:r>
              <a:rPr lang="de-CH" sz="1800" dirty="0">
                <a:effectLst/>
                <a:latin typeface="Georgia" panose="02040502050405020303" pitchFamily="18" charset="0"/>
                <a:ea typeface="Calibri" panose="020F0502020204030204" pitchFamily="34" charset="0"/>
                <a:cs typeface="Times New Roman" panose="02020603050405020304" pitchFamily="18" charset="0"/>
              </a:rPr>
              <a:t>Wir gehen dabei von der Prämisse der Innenentwicklung aus: Wir regeln, wie und wo wir den bestehenden Siedlungsraum weiterentwickeln wollen.</a:t>
            </a:r>
          </a:p>
          <a:p>
            <a:pPr eaLnBrk="1" hangingPunct="1">
              <a:spcBef>
                <a:spcPct val="0"/>
              </a:spcBef>
            </a:pPr>
            <a:endParaRPr lang="de-CH" sz="1800" dirty="0">
              <a:effectLst/>
              <a:latin typeface="Georgia" panose="02040502050405020303" pitchFamily="18" charset="0"/>
              <a:ea typeface="Calibri" panose="020F0502020204030204" pitchFamily="34" charset="0"/>
              <a:cs typeface="Times New Roman" panose="02020603050405020304" pitchFamily="18" charset="0"/>
            </a:endParaRPr>
          </a:p>
          <a:p>
            <a:pPr eaLnBrk="1" hangingPunct="1">
              <a:spcBef>
                <a:spcPct val="0"/>
              </a:spcBef>
            </a:pPr>
            <a:r>
              <a:rPr lang="de-CH" sz="1800" dirty="0">
                <a:effectLst/>
                <a:latin typeface="Georgia" panose="02040502050405020303" pitchFamily="18" charset="0"/>
                <a:ea typeface="Calibri" panose="020F0502020204030204" pitchFamily="34" charset="0"/>
                <a:cs typeface="Times New Roman" panose="02020603050405020304" pitchFamily="18" charset="0"/>
              </a:rPr>
              <a:t>Auch ein Ziel: eine hohe Wohn- und Lebensqualität</a:t>
            </a:r>
          </a:p>
          <a:p>
            <a:pPr eaLnBrk="1" hangingPunct="1">
              <a:spcBef>
                <a:spcPct val="0"/>
              </a:spcBef>
            </a:pPr>
            <a:endParaRPr lang="de-CH" sz="1800" dirty="0">
              <a:effectLst/>
              <a:latin typeface="Georgia" panose="02040502050405020303" pitchFamily="18" charset="0"/>
              <a:ea typeface="Calibri" panose="020F0502020204030204" pitchFamily="34" charset="0"/>
              <a:cs typeface="Times New Roman" panose="02020603050405020304" pitchFamily="18" charset="0"/>
            </a:endParaRPr>
          </a:p>
          <a:p>
            <a:pPr eaLnBrk="1" hangingPunct="1">
              <a:spcBef>
                <a:spcPct val="0"/>
              </a:spcBef>
            </a:pPr>
            <a:r>
              <a:rPr lang="de-CH" sz="1800" dirty="0">
                <a:effectLst/>
                <a:latin typeface="Georgia" panose="02040502050405020303" pitchFamily="18" charset="0"/>
                <a:ea typeface="Calibri" panose="020F0502020204030204" pitchFamily="34" charset="0"/>
                <a:cs typeface="Times New Roman" panose="02020603050405020304" pitchFamily="18" charset="0"/>
              </a:rPr>
              <a:t>Die Revision basiert auf Grundlagen, die wir in den vergangenen Jahren partizipativ mit der Bevölkerung erarbeitet haben.</a:t>
            </a:r>
            <a:endParaRPr lang="de-CH" altLang="de-DE" dirty="0">
              <a:solidFill>
                <a:srgbClr val="FF0000"/>
              </a:solidFill>
            </a:endParaRPr>
          </a:p>
        </p:txBody>
      </p:sp>
      <p:sp>
        <p:nvSpPr>
          <p:cNvPr id="7172" name="Foliennummernplatzhalter 3">
            <a:extLst>
              <a:ext uri="{FF2B5EF4-FFF2-40B4-BE49-F238E27FC236}">
                <a16:creationId xmlns:a16="http://schemas.microsoft.com/office/drawing/2014/main" id="{C552740B-5F4F-2668-12AD-CB9D090295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44B294-A9CE-E64C-B432-FBA4EBCBFF08}" type="slidenum">
              <a:rPr lang="de-CH" altLang="de-DE"/>
              <a:pPr/>
              <a:t>12</a:t>
            </a:fld>
            <a:endParaRPr lang="de-CH" altLang="de-DE"/>
          </a:p>
        </p:txBody>
      </p:sp>
    </p:spTree>
    <p:extLst>
      <p:ext uri="{BB962C8B-B14F-4D97-AF65-F5344CB8AC3E}">
        <p14:creationId xmlns:p14="http://schemas.microsoft.com/office/powerpoint/2010/main" val="3635537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a:extLst>
              <a:ext uri="{FF2B5EF4-FFF2-40B4-BE49-F238E27FC236}">
                <a16:creationId xmlns:a16="http://schemas.microsoft.com/office/drawing/2014/main" id="{79B703E6-47A7-B37B-3B9D-7866AEEBEE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a:extLst>
              <a:ext uri="{FF2B5EF4-FFF2-40B4-BE49-F238E27FC236}">
                <a16:creationId xmlns:a16="http://schemas.microsoft.com/office/drawing/2014/main" id="{62D2E7AB-8344-EA00-A93B-C8C2CC5C20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buFont typeface="Wingdings" panose="05000000000000000000" pitchFamily="2" charset="2"/>
              <a:buChar char="§"/>
            </a:pPr>
            <a:r>
              <a:rPr lang="de-CH" sz="1600" dirty="0">
                <a:latin typeface="+mn-lt"/>
              </a:rPr>
              <a:t>Stand des Wissens heute: </a:t>
            </a:r>
          </a:p>
          <a:p>
            <a:pPr marL="742950" lvl="1" indent="-285750">
              <a:buFont typeface="Wingdings" panose="05000000000000000000" pitchFamily="2" charset="2"/>
              <a:buChar char="§"/>
            </a:pPr>
            <a:r>
              <a:rPr lang="de-CH" sz="1600" dirty="0">
                <a:latin typeface="+mn-lt"/>
              </a:rPr>
              <a:t>400 von 5’250 Bauland-Parzellen erhalten bessere Nutzungsmöglichkeiten </a:t>
            </a:r>
          </a:p>
          <a:p>
            <a:pPr marL="742950" lvl="1" indent="-285750">
              <a:buFont typeface="Wingdings" panose="05000000000000000000" pitchFamily="2" charset="2"/>
              <a:buChar char="§"/>
            </a:pPr>
            <a:r>
              <a:rPr lang="de-CH" sz="1600" dirty="0">
                <a:latin typeface="+mn-lt"/>
              </a:rPr>
              <a:t>werden von Mehrwertabgabe-Regelung betroffen sein</a:t>
            </a:r>
          </a:p>
          <a:p>
            <a:pPr marL="0" marR="0" lvl="0" indent="0" algn="l" defTabSz="914400" rtl="0" eaLnBrk="1" fontAlgn="base" latinLnBrk="0" hangingPunct="1">
              <a:lnSpc>
                <a:spcPct val="100000"/>
              </a:lnSpc>
              <a:spcBef>
                <a:spcPct val="0"/>
              </a:spcBef>
              <a:spcAft>
                <a:spcPct val="0"/>
              </a:spcAft>
              <a:buClrTx/>
              <a:buSzTx/>
              <a:buFontTx/>
              <a:buNone/>
              <a:tabLst/>
              <a:defRPr/>
            </a:pPr>
            <a:endParaRPr lang="de-CH" sz="1200" dirty="0">
              <a:latin typeface="+mn-lt"/>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de-CH" sz="1200" dirty="0">
                <a:latin typeface="+mn-lt"/>
              </a:rPr>
              <a:t>Wird Mehrwertabgabe rechtzeitig eingeführt, wird Ausgleich möglich sein</a:t>
            </a:r>
          </a:p>
          <a:p>
            <a:pPr marL="0" marR="0" lvl="0" indent="0" algn="l" defTabSz="914400" rtl="0" eaLnBrk="1" fontAlgn="base" latinLnBrk="0" hangingPunct="1">
              <a:lnSpc>
                <a:spcPct val="100000"/>
              </a:lnSpc>
              <a:spcBef>
                <a:spcPct val="0"/>
              </a:spcBef>
              <a:spcAft>
                <a:spcPct val="0"/>
              </a:spcAft>
              <a:buClrTx/>
              <a:buSzTx/>
              <a:buFontTx/>
              <a:buNone/>
              <a:tabLst/>
              <a:defRPr/>
            </a:pPr>
            <a:endParaRPr lang="de-CH" sz="1200" dirty="0">
              <a:latin typeface="+mn-lt"/>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de-CH" sz="1200" dirty="0">
                <a:latin typeface="+mn-lt"/>
              </a:rPr>
              <a:t>Plan-Bild zeigt einen Ausschnitt aus dem neuen Zonenplan Siedlung, mit für Mehrwertabgabe relevanten Änderungen</a:t>
            </a:r>
          </a:p>
          <a:p>
            <a:pPr eaLnBrk="1" hangingPunct="1">
              <a:spcBef>
                <a:spcPct val="0"/>
              </a:spcBef>
            </a:pPr>
            <a:endParaRPr lang="de-CH" altLang="de-DE" dirty="0">
              <a:solidFill>
                <a:srgbClr val="FF0000"/>
              </a:solidFill>
            </a:endParaRPr>
          </a:p>
        </p:txBody>
      </p:sp>
      <p:sp>
        <p:nvSpPr>
          <p:cNvPr id="7172" name="Foliennummernplatzhalter 3">
            <a:extLst>
              <a:ext uri="{FF2B5EF4-FFF2-40B4-BE49-F238E27FC236}">
                <a16:creationId xmlns:a16="http://schemas.microsoft.com/office/drawing/2014/main" id="{C552740B-5F4F-2668-12AD-CB9D090295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44B294-A9CE-E64C-B432-FBA4EBCBFF08}" type="slidenum">
              <a:rPr lang="de-CH" altLang="de-DE"/>
              <a:pPr/>
              <a:t>13</a:t>
            </a:fld>
            <a:endParaRPr lang="de-CH" altLang="de-DE"/>
          </a:p>
        </p:txBody>
      </p:sp>
    </p:spTree>
    <p:extLst>
      <p:ext uri="{BB962C8B-B14F-4D97-AF65-F5344CB8AC3E}">
        <p14:creationId xmlns:p14="http://schemas.microsoft.com/office/powerpoint/2010/main" val="816180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a:extLst>
              <a:ext uri="{FF2B5EF4-FFF2-40B4-BE49-F238E27FC236}">
                <a16:creationId xmlns:a16="http://schemas.microsoft.com/office/drawing/2014/main" id="{79B703E6-47A7-B37B-3B9D-7866AEEBEE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a:extLst>
              <a:ext uri="{FF2B5EF4-FFF2-40B4-BE49-F238E27FC236}">
                <a16:creationId xmlns:a16="http://schemas.microsoft.com/office/drawing/2014/main" id="{62D2E7AB-8344-EA00-A93B-C8C2CC5C20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altLang="de-DE" dirty="0"/>
          </a:p>
        </p:txBody>
      </p:sp>
      <p:sp>
        <p:nvSpPr>
          <p:cNvPr id="7172" name="Foliennummernplatzhalter 3">
            <a:extLst>
              <a:ext uri="{FF2B5EF4-FFF2-40B4-BE49-F238E27FC236}">
                <a16:creationId xmlns:a16="http://schemas.microsoft.com/office/drawing/2014/main" id="{C552740B-5F4F-2668-12AD-CB9D090295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44B294-A9CE-E64C-B432-FBA4EBCBFF08}" type="slidenum">
              <a:rPr lang="de-CH" altLang="de-DE"/>
              <a:pPr/>
              <a:t>14</a:t>
            </a:fld>
            <a:endParaRPr lang="de-CH" altLang="de-DE"/>
          </a:p>
        </p:txBody>
      </p:sp>
    </p:spTree>
    <p:extLst>
      <p:ext uri="{BB962C8B-B14F-4D97-AF65-F5344CB8AC3E}">
        <p14:creationId xmlns:p14="http://schemas.microsoft.com/office/powerpoint/2010/main" val="1010886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D511D9CF-1E06-7347-AE42-57502062824B}" type="slidenum">
              <a:rPr lang="de-CH" altLang="de-DE" smtClean="0"/>
              <a:pPr/>
              <a:t>15</a:t>
            </a:fld>
            <a:endParaRPr lang="de-CH" altLang="de-DE"/>
          </a:p>
        </p:txBody>
      </p:sp>
    </p:spTree>
    <p:extLst>
      <p:ext uri="{BB962C8B-B14F-4D97-AF65-F5344CB8AC3E}">
        <p14:creationId xmlns:p14="http://schemas.microsoft.com/office/powerpoint/2010/main" val="3402242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a:extLst>
              <a:ext uri="{FF2B5EF4-FFF2-40B4-BE49-F238E27FC236}">
                <a16:creationId xmlns:a16="http://schemas.microsoft.com/office/drawing/2014/main" id="{79B703E6-47A7-B37B-3B9D-7866AEEBEE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a:extLst>
              <a:ext uri="{FF2B5EF4-FFF2-40B4-BE49-F238E27FC236}">
                <a16:creationId xmlns:a16="http://schemas.microsoft.com/office/drawing/2014/main" id="{62D2E7AB-8344-EA00-A93B-C8C2CC5C20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CH" altLang="de-DE" dirty="0"/>
              <a:t>Der GR von Oberwil hat sich für die Einführung einer MWA ausgesprochen.</a:t>
            </a:r>
          </a:p>
          <a:p>
            <a:pPr eaLnBrk="1" hangingPunct="1">
              <a:spcBef>
                <a:spcPct val="0"/>
              </a:spcBef>
            </a:pPr>
            <a:endParaRPr lang="de-CH" altLang="de-DE" dirty="0"/>
          </a:p>
          <a:p>
            <a:pPr eaLnBrk="1" hangingPunct="1">
              <a:spcBef>
                <a:spcPct val="0"/>
              </a:spcBef>
            </a:pPr>
            <a:r>
              <a:rPr lang="de-CH" altLang="de-DE" dirty="0"/>
              <a:t>Warum braucht es aus Sicht des GR eine kommunale MWA? 2 Hauptgründe:</a:t>
            </a:r>
          </a:p>
          <a:p>
            <a:pPr marL="228600" indent="-228600" eaLnBrk="1" hangingPunct="1">
              <a:spcBef>
                <a:spcPct val="0"/>
              </a:spcBef>
              <a:buAutoNum type="arabicPeriod"/>
            </a:pPr>
            <a:r>
              <a:rPr lang="de-CH" altLang="de-DE" b="1" dirty="0"/>
              <a:t>Planungsentschiede können zu Ungleichheiten führen</a:t>
            </a:r>
            <a:r>
              <a:rPr lang="de-CH" altLang="de-DE" dirty="0"/>
              <a:t>. Wir stehen im Rahmen der Ortsplanungsrevision vor solchen Planungsentscheiden. Die Gemeinde wird darüber entscheiden müssen, wie und in welchen Zonen sich Oberwil weiterentwickeln soll, damit wir langfristig genug Infrastruktur und Wohnraum für die Bevölkerung haben. Wir müssen beispielsweise entscheiden, wo </a:t>
            </a:r>
            <a:r>
              <a:rPr lang="de-CH" altLang="de-DE" dirty="0" err="1"/>
              <a:t>Aufzonungen</a:t>
            </a:r>
            <a:r>
              <a:rPr lang="de-CH" altLang="de-DE" dirty="0"/>
              <a:t> möglich sein sollen. Wo es </a:t>
            </a:r>
            <a:r>
              <a:rPr lang="de-CH" altLang="de-DE" dirty="0" err="1"/>
              <a:t>Aufzonungen</a:t>
            </a:r>
            <a:r>
              <a:rPr lang="de-CH" altLang="de-DE" dirty="0"/>
              <a:t> gibt, entstehen für die jeweiligen Grundeigentümer Mehrwerte. Ihr Grund und Boden erhält mehr Wert, sie erhalten einen Marktvorteil. </a:t>
            </a:r>
            <a:r>
              <a:rPr lang="de-CH" altLang="de-DE" dirty="0">
                <a:sym typeface="Wingdings" panose="05000000000000000000" pitchFamily="2" charset="2"/>
              </a:rPr>
              <a:t> </a:t>
            </a:r>
            <a:r>
              <a:rPr lang="de-CH" altLang="de-DE" b="1" dirty="0">
                <a:sym typeface="Wingdings" panose="05000000000000000000" pitchFamily="2" charset="2"/>
              </a:rPr>
              <a:t>Parat sein: </a:t>
            </a:r>
            <a:r>
              <a:rPr lang="de-CH" altLang="de-DE" dirty="0">
                <a:sym typeface="Wingdings" panose="05000000000000000000" pitchFamily="2" charset="2"/>
              </a:rPr>
              <a:t>Darum jetzt die MWA einführen, damit wir bereit sind, um solche  Planungsmehrwerte auszugleichen. </a:t>
            </a:r>
          </a:p>
          <a:p>
            <a:pPr marL="228600" indent="-228600" eaLnBrk="1" hangingPunct="1">
              <a:spcBef>
                <a:spcPct val="0"/>
              </a:spcBef>
              <a:buAutoNum type="arabicPeriod"/>
            </a:pPr>
            <a:r>
              <a:rPr lang="de-CH" altLang="de-DE" dirty="0">
                <a:sym typeface="Wingdings" panose="05000000000000000000" pitchFamily="2" charset="2"/>
              </a:rPr>
              <a:t>Mit der MWA haben wir </a:t>
            </a:r>
            <a:r>
              <a:rPr lang="de-CH" altLang="de-DE" b="1" dirty="0">
                <a:sym typeface="Wingdings" panose="05000000000000000000" pitchFamily="2" charset="2"/>
              </a:rPr>
              <a:t>das rechtliche Instrument, um einen Ausgleich </a:t>
            </a:r>
            <a:r>
              <a:rPr lang="de-CH" altLang="de-DE" dirty="0">
                <a:sym typeface="Wingdings" panose="05000000000000000000" pitchFamily="2" charset="2"/>
              </a:rPr>
              <a:t>von Planungsmehrwerten zu schaffen. So stellen wir sicher, dass nicht nur einzelne Grundeigentümer  von einem Planungsentscheid der Stimmberechtigten profitieren, sondern die Allgemeinheit.  Die Erträge aus der MWA werden in der Gemeinde reinvestiert. Eine Win-Win-Situation.</a:t>
            </a:r>
          </a:p>
          <a:p>
            <a:pPr marL="228600" indent="-228600" eaLnBrk="1" hangingPunct="1">
              <a:spcBef>
                <a:spcPct val="0"/>
              </a:spcBef>
              <a:buAutoNum type="arabicPeriod"/>
            </a:pPr>
            <a:endParaRPr lang="de-CH" altLang="de-DE" dirty="0">
              <a:solidFill>
                <a:srgbClr val="FF0000"/>
              </a:solidFill>
            </a:endParaRPr>
          </a:p>
        </p:txBody>
      </p:sp>
      <p:sp>
        <p:nvSpPr>
          <p:cNvPr id="7172" name="Foliennummernplatzhalter 3">
            <a:extLst>
              <a:ext uri="{FF2B5EF4-FFF2-40B4-BE49-F238E27FC236}">
                <a16:creationId xmlns:a16="http://schemas.microsoft.com/office/drawing/2014/main" id="{C552740B-5F4F-2668-12AD-CB9D090295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44B294-A9CE-E64C-B432-FBA4EBCBFF08}" type="slidenum">
              <a:rPr lang="de-CH" altLang="de-DE"/>
              <a:pPr/>
              <a:t>2</a:t>
            </a:fld>
            <a:endParaRPr lang="de-CH" altLang="de-DE"/>
          </a:p>
        </p:txBody>
      </p:sp>
    </p:spTree>
    <p:extLst>
      <p:ext uri="{BB962C8B-B14F-4D97-AF65-F5344CB8AC3E}">
        <p14:creationId xmlns:p14="http://schemas.microsoft.com/office/powerpoint/2010/main" val="2669916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a:extLst>
              <a:ext uri="{FF2B5EF4-FFF2-40B4-BE49-F238E27FC236}">
                <a16:creationId xmlns:a16="http://schemas.microsoft.com/office/drawing/2014/main" id="{79B703E6-47A7-B37B-3B9D-7866AEEBEE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a:extLst>
              <a:ext uri="{FF2B5EF4-FFF2-40B4-BE49-F238E27FC236}">
                <a16:creationId xmlns:a16="http://schemas.microsoft.com/office/drawing/2014/main" id="{62D2E7AB-8344-EA00-A93B-C8C2CC5C20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CH" sz="1800" b="1" dirty="0">
                <a:effectLst/>
                <a:latin typeface="Georgia" panose="02040502050405020303" pitchFamily="18" charset="0"/>
                <a:ea typeface="Calibri" panose="020F0502020204030204" pitchFamily="34" charset="0"/>
                <a:cs typeface="Times New Roman" panose="02020603050405020304" pitchFamily="18" charset="0"/>
              </a:rPr>
              <a:t>Das eidgenössische Gesetz </a:t>
            </a:r>
            <a:r>
              <a:rPr lang="de-CH" sz="1800" dirty="0">
                <a:effectLst/>
                <a:latin typeface="Georgia" panose="02040502050405020303" pitchFamily="18" charset="0"/>
                <a:ea typeface="Calibri" panose="020F0502020204030204" pitchFamily="34" charset="0"/>
                <a:cs typeface="Times New Roman" panose="02020603050405020304" pitchFamily="18" charset="0"/>
              </a:rPr>
              <a:t>– Artikel 5 Raumplanungsgesetz RPG – verlangt den Ausgleich von erheblichen Vorteilen und Nachteilen, die durch Planungen entstehen. </a:t>
            </a:r>
          </a:p>
          <a:p>
            <a:pPr eaLnBrk="1" hangingPunct="1">
              <a:spcBef>
                <a:spcPct val="0"/>
              </a:spcBef>
            </a:pPr>
            <a:endParaRPr lang="de-CH" sz="1800" dirty="0">
              <a:effectLst/>
              <a:latin typeface="Georgia" panose="02040502050405020303" pitchFamily="18" charset="0"/>
              <a:ea typeface="Calibri" panose="020F0502020204030204" pitchFamily="34" charset="0"/>
              <a:cs typeface="Times New Roman" panose="02020603050405020304" pitchFamily="18" charset="0"/>
            </a:endParaRPr>
          </a:p>
          <a:p>
            <a:pPr eaLnBrk="1" hangingPunct="1">
              <a:spcBef>
                <a:spcPct val="0"/>
              </a:spcBef>
            </a:pPr>
            <a:r>
              <a:rPr lang="de-CH" sz="1800" b="1" dirty="0">
                <a:effectLst/>
                <a:latin typeface="Georgia" panose="02040502050405020303" pitchFamily="18" charset="0"/>
                <a:ea typeface="Calibri" panose="020F0502020204030204" pitchFamily="34" charset="0"/>
                <a:cs typeface="Times New Roman" panose="02020603050405020304" pitchFamily="18" charset="0"/>
              </a:rPr>
              <a:t>Bundesgericht</a:t>
            </a:r>
            <a:r>
              <a:rPr lang="de-CH" sz="1800" dirty="0">
                <a:effectLst/>
                <a:latin typeface="Georgia" panose="02040502050405020303" pitchFamily="18" charset="0"/>
                <a:ea typeface="Calibri" panose="020F0502020204030204" pitchFamily="34" charset="0"/>
                <a:cs typeface="Times New Roman" panose="02020603050405020304" pitchFamily="18" charset="0"/>
              </a:rPr>
              <a:t> festgehalten, dass Kantone und Gemeinden berechtigt sind, bei Um- und </a:t>
            </a:r>
            <a:r>
              <a:rPr lang="de-CH" sz="1800" dirty="0" err="1">
                <a:effectLst/>
                <a:latin typeface="Georgia" panose="02040502050405020303" pitchFamily="18" charset="0"/>
                <a:ea typeface="Calibri" panose="020F0502020204030204" pitchFamily="34" charset="0"/>
                <a:cs typeface="Times New Roman" panose="02020603050405020304" pitchFamily="18" charset="0"/>
              </a:rPr>
              <a:t>Aufzonungen</a:t>
            </a:r>
            <a:r>
              <a:rPr lang="de-CH" sz="1800" dirty="0">
                <a:effectLst/>
                <a:latin typeface="Georgia" panose="02040502050405020303" pitchFamily="18" charset="0"/>
                <a:ea typeface="Calibri" panose="020F0502020204030204" pitchFamily="34" charset="0"/>
                <a:cs typeface="Times New Roman" panose="02020603050405020304" pitchFamily="18" charset="0"/>
              </a:rPr>
              <a:t> eine Mehrwertabgabe zu erhaben</a:t>
            </a:r>
          </a:p>
          <a:p>
            <a:pPr eaLnBrk="1" hangingPunct="1">
              <a:spcBef>
                <a:spcPct val="0"/>
              </a:spcBef>
            </a:pPr>
            <a:endParaRPr lang="de-CH" altLang="de-DE" sz="1800" dirty="0">
              <a:effectLst/>
              <a:latin typeface="Georgia" panose="02040502050405020303" pitchFamily="18" charset="0"/>
              <a:cs typeface="Times New Roman" panose="02020603050405020304" pitchFamily="18" charset="0"/>
            </a:endParaRPr>
          </a:p>
          <a:p>
            <a:pPr algn="just">
              <a:lnSpc>
                <a:spcPts val="1000"/>
              </a:lnSpc>
              <a:spcBef>
                <a:spcPts val="1000"/>
              </a:spcBef>
            </a:pPr>
            <a:r>
              <a:rPr lang="de-CH" sz="1800" b="1" dirty="0">
                <a:effectLst/>
                <a:latin typeface="Georgia" panose="02040502050405020303" pitchFamily="18" charset="0"/>
                <a:ea typeface="Calibri" panose="020F0502020204030204" pitchFamily="34" charset="0"/>
                <a:cs typeface="Times New Roman" panose="02020603050405020304" pitchFamily="18" charset="0"/>
              </a:rPr>
              <a:t>Das kantonale Gesetz </a:t>
            </a:r>
            <a:r>
              <a:rPr lang="de-CH" sz="1800" dirty="0">
                <a:effectLst/>
                <a:latin typeface="Georgia" panose="02040502050405020303" pitchFamily="18" charset="0"/>
                <a:ea typeface="Calibri" panose="020F0502020204030204" pitchFamily="34" charset="0"/>
                <a:cs typeface="Times New Roman" panose="02020603050405020304" pitchFamily="18" charset="0"/>
              </a:rPr>
              <a:t>über den Ausgleich von Planungswerten ist in Überarbeitung. (vgl. </a:t>
            </a:r>
            <a:r>
              <a:rPr lang="de-CH" sz="1800" u="sng" dirty="0">
                <a:solidFill>
                  <a:srgbClr val="0000FF"/>
                </a:solidFill>
                <a:effectLst/>
                <a:latin typeface="Georgia" panose="02040502050405020303" pitchFamily="18" charset="0"/>
                <a:ea typeface="Calibri" panose="020F0502020204030204" pitchFamily="34" charset="0"/>
                <a:cs typeface="Times New Roman" panose="02020603050405020304" pitchFamily="18" charset="0"/>
                <a:hlinkClick r:id="rId3"/>
              </a:rPr>
              <a:t>Medienmitteilung BL vom 14. Dezember 2022</a:t>
            </a:r>
            <a:r>
              <a:rPr lang="de-CH" sz="1800" dirty="0">
                <a:effectLst/>
                <a:latin typeface="Georgia" panose="02040502050405020303" pitchFamily="18" charset="0"/>
                <a:ea typeface="Calibri" panose="020F0502020204030204" pitchFamily="34" charset="0"/>
                <a:cs typeface="Times New Roman" panose="02020603050405020304" pitchFamily="18" charset="0"/>
              </a:rPr>
              <a:t>). </a:t>
            </a:r>
          </a:p>
          <a:p>
            <a:pPr algn="l">
              <a:lnSpc>
                <a:spcPts val="1000"/>
              </a:lnSpc>
              <a:spcBef>
                <a:spcPts val="1000"/>
              </a:spcBef>
            </a:pPr>
            <a:endParaRPr lang="de-CH" sz="1800" dirty="0">
              <a:effectLst/>
              <a:latin typeface="Georgia" panose="02040502050405020303" pitchFamily="18" charset="0"/>
              <a:ea typeface="Calibri" panose="020F0502020204030204" pitchFamily="34" charset="0"/>
              <a:cs typeface="Times New Roman" panose="02020603050405020304" pitchFamily="18" charset="0"/>
            </a:endParaRPr>
          </a:p>
          <a:p>
            <a:pPr marL="285750" indent="-285750" algn="l">
              <a:lnSpc>
                <a:spcPts val="1000"/>
              </a:lnSpc>
              <a:spcBef>
                <a:spcPts val="1000"/>
              </a:spcBef>
              <a:buFont typeface="Wingdings" panose="05000000000000000000" pitchFamily="2" charset="2"/>
              <a:buChar char="à"/>
            </a:pPr>
            <a:r>
              <a:rPr lang="de-CH" sz="1800" dirty="0">
                <a:effectLst/>
                <a:latin typeface="Georgia" panose="02040502050405020303" pitchFamily="18" charset="0"/>
                <a:ea typeface="Calibri" panose="020F0502020204030204" pitchFamily="34" charset="0"/>
                <a:cs typeface="Times New Roman" panose="02020603050405020304" pitchFamily="18" charset="0"/>
              </a:rPr>
              <a:t>Die Gemeinde Oberwil braucht aber schon jetzt eine gesetzliche Grundlage für mögliche Abgaben nach der Ortsplanungsrevision.</a:t>
            </a:r>
          </a:p>
          <a:p>
            <a:pPr marL="285750" indent="-285750" algn="l">
              <a:lnSpc>
                <a:spcPts val="1000"/>
              </a:lnSpc>
              <a:spcBef>
                <a:spcPts val="1000"/>
              </a:spcBef>
              <a:buFont typeface="Wingdings" panose="05000000000000000000" pitchFamily="2" charset="2"/>
              <a:buChar char="à"/>
            </a:pPr>
            <a:endParaRPr lang="de-CH" sz="1800" dirty="0">
              <a:effectLst/>
              <a:latin typeface="Georgia" panose="02040502050405020303" pitchFamily="18" charset="0"/>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ts val="1000"/>
              </a:lnSpc>
              <a:spcBef>
                <a:spcPts val="1000"/>
              </a:spcBef>
              <a:spcAft>
                <a:spcPct val="0"/>
              </a:spcAft>
              <a:buClrTx/>
              <a:buSzTx/>
              <a:buFont typeface="Wingdings" panose="05000000000000000000" pitchFamily="2" charset="2"/>
              <a:buChar char="à"/>
              <a:tabLst/>
              <a:defRPr/>
            </a:pPr>
            <a:r>
              <a:rPr lang="de-CH" sz="1800" dirty="0">
                <a:latin typeface="+mn-lt"/>
                <a:ea typeface="Times New Roman" panose="02020603050405020304" pitchFamily="18" charset="0"/>
                <a:cs typeface="Times New Roman" panose="02020603050405020304" pitchFamily="18" charset="0"/>
              </a:rPr>
              <a:t>Kanton BL hat Oberwil im Rahmen der Vorprüfung der Ortsplanungsrevision </a:t>
            </a:r>
            <a:r>
              <a:rPr lang="de-CH" sz="1800" b="1" dirty="0">
                <a:latin typeface="+mn-lt"/>
                <a:ea typeface="Times New Roman" panose="02020603050405020304" pitchFamily="18" charset="0"/>
                <a:cs typeface="Times New Roman" panose="02020603050405020304" pitchFamily="18" charset="0"/>
              </a:rPr>
              <a:t>empfohlen</a:t>
            </a:r>
            <a:r>
              <a:rPr lang="de-CH" sz="1800" dirty="0">
                <a:latin typeface="+mn-lt"/>
                <a:ea typeface="Times New Roman" panose="02020603050405020304" pitchFamily="18" charset="0"/>
                <a:cs typeface="Times New Roman" panose="02020603050405020304" pitchFamily="18" charset="0"/>
              </a:rPr>
              <a:t>, die Mehrwertabgabe in einem separaten Reglement zu regeln.</a:t>
            </a:r>
          </a:p>
          <a:p>
            <a:pPr marL="285750" indent="-285750" algn="just">
              <a:lnSpc>
                <a:spcPts val="1000"/>
              </a:lnSpc>
              <a:spcBef>
                <a:spcPts val="1000"/>
              </a:spcBef>
              <a:buFont typeface="Wingdings" panose="05000000000000000000" pitchFamily="2" charset="2"/>
              <a:buChar char="à"/>
            </a:pPr>
            <a:endParaRPr lang="de-CH" sz="18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7172" name="Foliennummernplatzhalter 3">
            <a:extLst>
              <a:ext uri="{FF2B5EF4-FFF2-40B4-BE49-F238E27FC236}">
                <a16:creationId xmlns:a16="http://schemas.microsoft.com/office/drawing/2014/main" id="{C552740B-5F4F-2668-12AD-CB9D090295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44B294-A9CE-E64C-B432-FBA4EBCBFF08}" type="slidenum">
              <a:rPr lang="de-CH" altLang="de-DE"/>
              <a:pPr/>
              <a:t>3</a:t>
            </a:fld>
            <a:endParaRPr lang="de-CH" altLang="de-DE"/>
          </a:p>
        </p:txBody>
      </p:sp>
    </p:spTree>
    <p:extLst>
      <p:ext uri="{BB962C8B-B14F-4D97-AF65-F5344CB8AC3E}">
        <p14:creationId xmlns:p14="http://schemas.microsoft.com/office/powerpoint/2010/main" val="2757013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a:extLst>
              <a:ext uri="{FF2B5EF4-FFF2-40B4-BE49-F238E27FC236}">
                <a16:creationId xmlns:a16="http://schemas.microsoft.com/office/drawing/2014/main" id="{79B703E6-47A7-B37B-3B9D-7866AEEBEE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a:extLst>
              <a:ext uri="{FF2B5EF4-FFF2-40B4-BE49-F238E27FC236}">
                <a16:creationId xmlns:a16="http://schemas.microsoft.com/office/drawing/2014/main" id="{62D2E7AB-8344-EA00-A93B-C8C2CC5C20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None/>
            </a:pPr>
            <a:r>
              <a:rPr lang="de-CH" altLang="de-DE" dirty="0">
                <a:solidFill>
                  <a:srgbClr val="FF0000"/>
                </a:solidFill>
              </a:rPr>
              <a:t>Falls Sie eine MWA befürworten, dann müssen wir dem Reglement jetzt zustimmen.</a:t>
            </a:r>
          </a:p>
        </p:txBody>
      </p:sp>
      <p:sp>
        <p:nvSpPr>
          <p:cNvPr id="7172" name="Foliennummernplatzhalter 3">
            <a:extLst>
              <a:ext uri="{FF2B5EF4-FFF2-40B4-BE49-F238E27FC236}">
                <a16:creationId xmlns:a16="http://schemas.microsoft.com/office/drawing/2014/main" id="{C552740B-5F4F-2668-12AD-CB9D090295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44B294-A9CE-E64C-B432-FBA4EBCBFF08}" type="slidenum">
              <a:rPr lang="de-CH" altLang="de-DE"/>
              <a:pPr/>
              <a:t>4</a:t>
            </a:fld>
            <a:endParaRPr lang="de-CH" altLang="de-DE"/>
          </a:p>
        </p:txBody>
      </p:sp>
    </p:spTree>
    <p:extLst>
      <p:ext uri="{BB962C8B-B14F-4D97-AF65-F5344CB8AC3E}">
        <p14:creationId xmlns:p14="http://schemas.microsoft.com/office/powerpoint/2010/main" val="1651546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a:extLst>
              <a:ext uri="{FF2B5EF4-FFF2-40B4-BE49-F238E27FC236}">
                <a16:creationId xmlns:a16="http://schemas.microsoft.com/office/drawing/2014/main" id="{79B703E6-47A7-B37B-3B9D-7866AEEBEE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a:extLst>
              <a:ext uri="{FF2B5EF4-FFF2-40B4-BE49-F238E27FC236}">
                <a16:creationId xmlns:a16="http://schemas.microsoft.com/office/drawing/2014/main" id="{62D2E7AB-8344-EA00-A93B-C8C2CC5C20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just">
              <a:lnSpc>
                <a:spcPts val="1000"/>
              </a:lnSpc>
              <a:spcBef>
                <a:spcPts val="1000"/>
              </a:spcBef>
              <a:buFont typeface="Wingdings" panose="05000000000000000000" pitchFamily="2" charset="2"/>
              <a:buNone/>
            </a:pPr>
            <a:r>
              <a:rPr lang="de-CH" sz="1800" dirty="0">
                <a:effectLst/>
                <a:latin typeface="Georgia" panose="02040502050405020303" pitchFamily="18" charset="0"/>
                <a:ea typeface="Calibri" panose="020F0502020204030204" pitchFamily="34" charset="0"/>
                <a:cs typeface="Times New Roman" panose="02020603050405020304" pitchFamily="18" charset="0"/>
              </a:rPr>
              <a:t>Das Reglement über die Mehrwertabgaben wurde durch einen Juristen verfasst (Herr Humbel – ist anwesend für die Beantwortung schwieriger rechtlicher Fragen), welcher bereits Erfahrung mit solchen Reglementen hat. Das Reglement </a:t>
            </a:r>
            <a:r>
              <a:rPr lang="de-CH" sz="1800" dirty="0" err="1">
                <a:effectLst/>
                <a:latin typeface="Georgia" panose="02040502050405020303" pitchFamily="18" charset="0"/>
                <a:ea typeface="Calibri" panose="020F0502020204030204" pitchFamily="34" charset="0"/>
                <a:cs typeface="Times New Roman" panose="02020603050405020304" pitchFamily="18" charset="0"/>
              </a:rPr>
              <a:t>wurdde</a:t>
            </a:r>
            <a:r>
              <a:rPr lang="de-CH" sz="1800" dirty="0">
                <a:effectLst/>
                <a:latin typeface="Georgia" panose="02040502050405020303" pitchFamily="18" charset="0"/>
                <a:ea typeface="Calibri" panose="020F0502020204030204" pitchFamily="34" charset="0"/>
                <a:cs typeface="Times New Roman" panose="02020603050405020304" pitchFamily="18" charset="0"/>
              </a:rPr>
              <a:t> bewusst relativ kurz gehalten. </a:t>
            </a:r>
          </a:p>
          <a:p>
            <a:pPr marL="0" indent="0" algn="just">
              <a:lnSpc>
                <a:spcPts val="1000"/>
              </a:lnSpc>
              <a:spcBef>
                <a:spcPts val="1000"/>
              </a:spcBef>
              <a:buFont typeface="Wingdings" panose="05000000000000000000" pitchFamily="2" charset="2"/>
              <a:buNone/>
            </a:pPr>
            <a:r>
              <a:rPr lang="de-CH" sz="1800" dirty="0">
                <a:effectLst/>
                <a:latin typeface="Georgia" panose="02040502050405020303" pitchFamily="18" charset="0"/>
                <a:ea typeface="Calibri" panose="020F0502020204030204" pitchFamily="34" charset="0"/>
                <a:cs typeface="Times New Roman" panose="02020603050405020304" pitchFamily="18" charset="0"/>
              </a:rPr>
              <a:t>Das Reglement regelt die Abgeltung von Planungsmehrwerten.</a:t>
            </a:r>
          </a:p>
          <a:p>
            <a:pPr marL="0" indent="0" algn="just">
              <a:lnSpc>
                <a:spcPts val="1000"/>
              </a:lnSpc>
              <a:spcBef>
                <a:spcPts val="1000"/>
              </a:spcBef>
              <a:buFont typeface="Wingdings" panose="05000000000000000000" pitchFamily="2" charset="2"/>
              <a:buNone/>
            </a:pPr>
            <a:endParaRPr lang="de-CH" sz="1800" dirty="0">
              <a:effectLst/>
              <a:latin typeface="Georgia" panose="02040502050405020303" pitchFamily="18" charset="0"/>
              <a:ea typeface="Calibri" panose="020F0502020204030204" pitchFamily="34" charset="0"/>
              <a:cs typeface="Times New Roman" panose="02020603050405020304" pitchFamily="18" charset="0"/>
            </a:endParaRPr>
          </a:p>
          <a:p>
            <a:pPr marL="0" indent="0" algn="just">
              <a:lnSpc>
                <a:spcPts val="1000"/>
              </a:lnSpc>
              <a:spcBef>
                <a:spcPts val="1000"/>
              </a:spcBef>
              <a:buFont typeface="Wingdings" panose="05000000000000000000" pitchFamily="2" charset="2"/>
              <a:buNone/>
            </a:pPr>
            <a:r>
              <a:rPr lang="de-CH" sz="1800" dirty="0">
                <a:effectLst/>
                <a:latin typeface="Georgia" panose="02040502050405020303" pitchFamily="18" charset="0"/>
                <a:ea typeface="Calibri" panose="020F0502020204030204" pitchFamily="34" charset="0"/>
                <a:cs typeface="Times New Roman" panose="02020603050405020304" pitchFamily="18" charset="0"/>
              </a:rPr>
              <a:t>Im Zweck wie auch in §2 wird festgehalten, was zu einem Planungsmehrwert führen kann:</a:t>
            </a:r>
          </a:p>
          <a:p>
            <a:pPr marL="285750" indent="-285750" algn="just">
              <a:lnSpc>
                <a:spcPts val="1000"/>
              </a:lnSpc>
              <a:spcBef>
                <a:spcPts val="1000"/>
              </a:spcBef>
              <a:buFont typeface="Arial" panose="020B0604020202020204" pitchFamily="34" charset="0"/>
              <a:buChar char="•"/>
            </a:pPr>
            <a:r>
              <a:rPr lang="de-CH" sz="1800" dirty="0">
                <a:effectLst/>
                <a:latin typeface="Georgia" panose="02040502050405020303" pitchFamily="18" charset="0"/>
                <a:ea typeface="Calibri" panose="020F0502020204030204" pitchFamily="34" charset="0"/>
                <a:cs typeface="Times New Roman" panose="02020603050405020304" pitchFamily="18" charset="0"/>
              </a:rPr>
              <a:t>Umzonung, z.B. von Gewerbezone zu Wohnzone</a:t>
            </a:r>
          </a:p>
          <a:p>
            <a:pPr marL="285750" indent="-285750" algn="just">
              <a:lnSpc>
                <a:spcPts val="1000"/>
              </a:lnSpc>
              <a:spcBef>
                <a:spcPts val="1000"/>
              </a:spcBef>
              <a:buFont typeface="Arial" panose="020B0604020202020204" pitchFamily="34" charset="0"/>
              <a:buChar char="•"/>
            </a:pPr>
            <a:r>
              <a:rPr lang="de-CH" sz="1800" dirty="0" err="1">
                <a:effectLst/>
                <a:latin typeface="Georgia" panose="02040502050405020303" pitchFamily="18" charset="0"/>
                <a:ea typeface="Calibri" panose="020F0502020204030204" pitchFamily="34" charset="0"/>
                <a:cs typeface="Times New Roman" panose="02020603050405020304" pitchFamily="18" charset="0"/>
              </a:rPr>
              <a:t>Aufzonung</a:t>
            </a:r>
            <a:r>
              <a:rPr lang="de-CH" sz="1800" dirty="0">
                <a:effectLst/>
                <a:latin typeface="Georgia" panose="02040502050405020303" pitchFamily="18" charset="0"/>
                <a:ea typeface="Calibri" panose="020F0502020204030204" pitchFamily="34" charset="0"/>
                <a:cs typeface="Times New Roman" panose="02020603050405020304" pitchFamily="18" charset="0"/>
              </a:rPr>
              <a:t>, z.B. eine Wohnzone erhält eine bessere Ausnützung</a:t>
            </a:r>
          </a:p>
          <a:p>
            <a:pPr marL="285750" indent="-285750" algn="just">
              <a:lnSpc>
                <a:spcPts val="1000"/>
              </a:lnSpc>
              <a:spcBef>
                <a:spcPts val="1000"/>
              </a:spcBef>
              <a:buFont typeface="Arial" panose="020B0604020202020204" pitchFamily="34" charset="0"/>
              <a:buChar char="•"/>
            </a:pPr>
            <a:r>
              <a:rPr lang="de-CH" sz="1800" dirty="0">
                <a:effectLst/>
                <a:latin typeface="Georgia" panose="02040502050405020303" pitchFamily="18" charset="0"/>
                <a:ea typeface="Calibri" panose="020F0502020204030204" pitchFamily="34" charset="0"/>
                <a:cs typeface="Times New Roman" panose="02020603050405020304" pitchFamily="18" charset="0"/>
              </a:rPr>
              <a:t>QP – i.d.R. verbunden mit einer höheren Ausnützung</a:t>
            </a:r>
          </a:p>
          <a:p>
            <a:pPr marL="285750" indent="-285750" algn="just">
              <a:lnSpc>
                <a:spcPts val="1000"/>
              </a:lnSpc>
              <a:spcBef>
                <a:spcPts val="1000"/>
              </a:spcBef>
              <a:buFont typeface="Arial" panose="020B0604020202020204" pitchFamily="34" charset="0"/>
              <a:buChar char="•"/>
            </a:pPr>
            <a:r>
              <a:rPr lang="de-CH" sz="1800" dirty="0">
                <a:effectLst/>
                <a:latin typeface="Georgia" panose="02040502050405020303" pitchFamily="18" charset="0"/>
                <a:ea typeface="Calibri" panose="020F0502020204030204" pitchFamily="34" charset="0"/>
                <a:cs typeface="Times New Roman" panose="02020603050405020304" pitchFamily="18" charset="0"/>
              </a:rPr>
              <a:t>Ausnahmeüberbauung, welche ebenfalls eine höhere Ausnützung zulässt</a:t>
            </a:r>
          </a:p>
          <a:p>
            <a:pPr marL="0" indent="0" algn="just">
              <a:lnSpc>
                <a:spcPts val="1000"/>
              </a:lnSpc>
              <a:spcBef>
                <a:spcPts val="1000"/>
              </a:spcBef>
              <a:buFont typeface="Wingdings" panose="05000000000000000000" pitchFamily="2" charset="2"/>
              <a:buNone/>
            </a:pPr>
            <a:r>
              <a:rPr lang="de-CH" sz="1800" dirty="0">
                <a:effectLst/>
                <a:latin typeface="Georgia" panose="02040502050405020303" pitchFamily="18" charset="0"/>
                <a:ea typeface="Calibri" panose="020F0502020204030204" pitchFamily="34" charset="0"/>
                <a:cs typeface="Times New Roman" panose="02020603050405020304" pitchFamily="18" charset="0"/>
              </a:rPr>
              <a:t>In allen vier Fällen profitieren Grundeigentümer von </a:t>
            </a:r>
            <a:r>
              <a:rPr lang="de-CH" sz="1800" b="1" dirty="0">
                <a:effectLst/>
                <a:latin typeface="Georgia" panose="02040502050405020303" pitchFamily="18" charset="0"/>
                <a:ea typeface="Calibri" panose="020F0502020204030204" pitchFamily="34" charset="0"/>
                <a:cs typeface="Times New Roman" panose="02020603050405020304" pitchFamily="18" charset="0"/>
              </a:rPr>
              <a:t>verbesserten Nutzungsmöglichkeiten. </a:t>
            </a:r>
          </a:p>
          <a:p>
            <a:pPr marL="0" indent="0" algn="just">
              <a:lnSpc>
                <a:spcPts val="1000"/>
              </a:lnSpc>
              <a:spcBef>
                <a:spcPts val="1000"/>
              </a:spcBef>
              <a:buFont typeface="Wingdings" panose="05000000000000000000" pitchFamily="2" charset="2"/>
              <a:buNone/>
            </a:pPr>
            <a:endParaRPr lang="de-CH" sz="1800" dirty="0">
              <a:effectLst/>
              <a:latin typeface="Georgia" panose="02040502050405020303" pitchFamily="18" charset="0"/>
              <a:ea typeface="Calibri" panose="020F0502020204030204" pitchFamily="34" charset="0"/>
              <a:cs typeface="Times New Roman" panose="02020603050405020304" pitchFamily="18" charset="0"/>
            </a:endParaRPr>
          </a:p>
          <a:p>
            <a:pPr marL="0" indent="0" algn="just">
              <a:lnSpc>
                <a:spcPts val="1000"/>
              </a:lnSpc>
              <a:spcBef>
                <a:spcPts val="1000"/>
              </a:spcBef>
              <a:buFont typeface="Wingdings" panose="05000000000000000000" pitchFamily="2" charset="2"/>
              <a:buNone/>
            </a:pPr>
            <a:r>
              <a:rPr lang="de-CH" sz="1800" b="1" dirty="0">
                <a:effectLst/>
                <a:latin typeface="Georgia" panose="02040502050405020303" pitchFamily="18" charset="0"/>
                <a:ea typeface="Calibri" panose="020F0502020204030204" pitchFamily="34" charset="0"/>
                <a:cs typeface="Times New Roman" panose="02020603050405020304" pitchFamily="18" charset="0"/>
              </a:rPr>
              <a:t>Bodenwert steigt </a:t>
            </a:r>
            <a:r>
              <a:rPr lang="de-CH" sz="1800" dirty="0">
                <a:effectLst/>
                <a:latin typeface="Georgia" panose="02040502050405020303" pitchFamily="18" charset="0"/>
                <a:ea typeface="Calibri" panose="020F0502020204030204" pitchFamily="34" charset="0"/>
                <a:cs typeface="Times New Roman" panose="02020603050405020304" pitchFamily="18" charset="0"/>
              </a:rPr>
              <a:t>aufgrund eines Planungsentscheids der Stimmberechtigten von Oberwil.</a:t>
            </a:r>
          </a:p>
          <a:p>
            <a:pPr marL="0" indent="0" algn="just">
              <a:lnSpc>
                <a:spcPts val="1000"/>
              </a:lnSpc>
              <a:spcBef>
                <a:spcPts val="1000"/>
              </a:spcBef>
              <a:buFont typeface="Wingdings" panose="05000000000000000000" pitchFamily="2" charset="2"/>
              <a:buNone/>
            </a:pPr>
            <a:r>
              <a:rPr lang="de-CH" sz="1800" dirty="0">
                <a:effectLst/>
                <a:latin typeface="Georgia" panose="02040502050405020303" pitchFamily="18" charset="0"/>
                <a:ea typeface="Calibri" panose="020F0502020204030204" pitchFamily="34" charset="0"/>
                <a:cs typeface="Times New Roman" panose="02020603050405020304" pitchFamily="18" charset="0"/>
              </a:rPr>
              <a:t>Wichtig: Mit diesen Planungsentscheiden entsteht erst die Pflicht für eine Mehrwertabgabe, es muss jedoch noch nichts bezahlt werden – dazu später</a:t>
            </a:r>
          </a:p>
          <a:p>
            <a:pPr marL="0" indent="0" algn="just">
              <a:lnSpc>
                <a:spcPts val="1000"/>
              </a:lnSpc>
              <a:spcBef>
                <a:spcPts val="1000"/>
              </a:spcBef>
              <a:buFont typeface="Wingdings" panose="05000000000000000000" pitchFamily="2" charset="2"/>
              <a:buNone/>
            </a:pPr>
            <a:endParaRPr lang="de-CH" sz="18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7172" name="Foliennummernplatzhalter 3">
            <a:extLst>
              <a:ext uri="{FF2B5EF4-FFF2-40B4-BE49-F238E27FC236}">
                <a16:creationId xmlns:a16="http://schemas.microsoft.com/office/drawing/2014/main" id="{C552740B-5F4F-2668-12AD-CB9D090295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44B294-A9CE-E64C-B432-FBA4EBCBFF08}" type="slidenum">
              <a:rPr lang="de-CH" altLang="de-DE"/>
              <a:pPr/>
              <a:t>5</a:t>
            </a:fld>
            <a:endParaRPr lang="de-CH" altLang="de-DE"/>
          </a:p>
        </p:txBody>
      </p:sp>
    </p:spTree>
    <p:extLst>
      <p:ext uri="{BB962C8B-B14F-4D97-AF65-F5344CB8AC3E}">
        <p14:creationId xmlns:p14="http://schemas.microsoft.com/office/powerpoint/2010/main" val="3177298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a:extLst>
              <a:ext uri="{FF2B5EF4-FFF2-40B4-BE49-F238E27FC236}">
                <a16:creationId xmlns:a16="http://schemas.microsoft.com/office/drawing/2014/main" id="{79B703E6-47A7-B37B-3B9D-7866AEEBEE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a:extLst>
              <a:ext uri="{FF2B5EF4-FFF2-40B4-BE49-F238E27FC236}">
                <a16:creationId xmlns:a16="http://schemas.microsoft.com/office/drawing/2014/main" id="{62D2E7AB-8344-EA00-A93B-C8C2CC5C20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just">
              <a:lnSpc>
                <a:spcPts val="1000"/>
              </a:lnSpc>
              <a:spcBef>
                <a:spcPts val="1000"/>
              </a:spcBef>
              <a:buFont typeface="Wingdings" panose="05000000000000000000" pitchFamily="2" charset="2"/>
              <a:buNone/>
            </a:pPr>
            <a:r>
              <a:rPr lang="de-CH" sz="1800" dirty="0">
                <a:effectLst/>
                <a:latin typeface="Georgia" panose="02040502050405020303" pitchFamily="18" charset="0"/>
                <a:ea typeface="Calibri" panose="020F0502020204030204" pitchFamily="34" charset="0"/>
                <a:cs typeface="Times New Roman" panose="02020603050405020304" pitchFamily="18" charset="0"/>
              </a:rPr>
              <a:t>Der Bodenmehrwert, welcher durch die genannten Planungsentscheide entsteht, berechnet sich aus der Differenz des Verkehrswerts des Grundstücks vor und nach der Planungsmassnahme</a:t>
            </a:r>
          </a:p>
          <a:p>
            <a:pPr marL="0" indent="0" algn="just">
              <a:lnSpc>
                <a:spcPts val="1000"/>
              </a:lnSpc>
              <a:spcBef>
                <a:spcPts val="1000"/>
              </a:spcBef>
              <a:buFont typeface="Wingdings" panose="05000000000000000000" pitchFamily="2" charset="2"/>
              <a:buNone/>
            </a:pPr>
            <a:r>
              <a:rPr lang="de-CH" sz="1800" dirty="0">
                <a:effectLst/>
                <a:latin typeface="Georgia" panose="02040502050405020303" pitchFamily="18" charset="0"/>
                <a:ea typeface="Calibri" panose="020F0502020204030204" pitchFamily="34" charset="0"/>
                <a:cs typeface="Times New Roman" panose="02020603050405020304" pitchFamily="18" charset="0"/>
              </a:rPr>
              <a:t>Grundstück mit 0.45 Ausnützung &gt; 450 m2 BGF vor Planungsmassnahme, nachher Ausnützung 0.55 &gt; 550 m2 BGF, d.h. rund 20% mehr Nutzfläche kann realisiert werden, somit steigt der </a:t>
            </a:r>
            <a:r>
              <a:rPr lang="de-CH" sz="1800" dirty="0" err="1">
                <a:effectLst/>
                <a:latin typeface="Georgia" panose="02040502050405020303" pitchFamily="18" charset="0"/>
                <a:ea typeface="Calibri" panose="020F0502020204030204" pitchFamily="34" charset="0"/>
                <a:cs typeface="Times New Roman" panose="02020603050405020304" pitchFamily="18" charset="0"/>
              </a:rPr>
              <a:t>Landwert</a:t>
            </a:r>
            <a:r>
              <a:rPr lang="de-CH" sz="1800" dirty="0">
                <a:effectLst/>
                <a:latin typeface="Georgia" panose="02040502050405020303" pitchFamily="18" charset="0"/>
                <a:ea typeface="Calibri" panose="020F0502020204030204" pitchFamily="34" charset="0"/>
                <a:cs typeface="Times New Roman" panose="02020603050405020304" pitchFamily="18" charset="0"/>
              </a:rPr>
              <a:t> um ca. 20%.</a:t>
            </a:r>
          </a:p>
          <a:p>
            <a:pPr marL="0" indent="0" algn="just">
              <a:lnSpc>
                <a:spcPts val="1000"/>
              </a:lnSpc>
              <a:spcBef>
                <a:spcPts val="1000"/>
              </a:spcBef>
              <a:buFont typeface="Wingdings" panose="05000000000000000000" pitchFamily="2" charset="2"/>
              <a:buNone/>
            </a:pPr>
            <a:r>
              <a:rPr lang="de-CH" sz="1800" dirty="0">
                <a:effectLst/>
                <a:latin typeface="Georgia" panose="02040502050405020303" pitchFamily="18" charset="0"/>
                <a:ea typeface="Calibri" panose="020F0502020204030204" pitchFamily="34" charset="0"/>
                <a:cs typeface="Times New Roman" panose="02020603050405020304" pitchFamily="18" charset="0"/>
              </a:rPr>
              <a:t>Die Details der Berechnung regelt der GR in einer Verordnung.</a:t>
            </a:r>
          </a:p>
          <a:p>
            <a:pPr marL="0" indent="0" algn="just">
              <a:lnSpc>
                <a:spcPts val="1000"/>
              </a:lnSpc>
              <a:spcBef>
                <a:spcPts val="1000"/>
              </a:spcBef>
              <a:buFont typeface="Wingdings" panose="05000000000000000000" pitchFamily="2" charset="2"/>
              <a:buNone/>
            </a:pPr>
            <a:endParaRPr lang="de-CH" sz="1800" dirty="0">
              <a:effectLst/>
              <a:latin typeface="Georgia" panose="02040502050405020303" pitchFamily="18" charset="0"/>
              <a:ea typeface="Calibri" panose="020F0502020204030204" pitchFamily="34" charset="0"/>
              <a:cs typeface="Times New Roman" panose="02020603050405020304" pitchFamily="18" charset="0"/>
            </a:endParaRPr>
          </a:p>
          <a:p>
            <a:pPr marL="0" indent="0" algn="just">
              <a:lnSpc>
                <a:spcPts val="1000"/>
              </a:lnSpc>
              <a:spcBef>
                <a:spcPts val="1000"/>
              </a:spcBef>
              <a:buFont typeface="Wingdings" panose="05000000000000000000" pitchFamily="2" charset="2"/>
              <a:buNone/>
            </a:pPr>
            <a:r>
              <a:rPr lang="de-CH" sz="1800" dirty="0">
                <a:effectLst/>
                <a:latin typeface="Georgia" panose="02040502050405020303" pitchFamily="18" charset="0"/>
                <a:ea typeface="Calibri" panose="020F0502020204030204" pitchFamily="34" charset="0"/>
                <a:cs typeface="Times New Roman" panose="02020603050405020304" pitchFamily="18" charset="0"/>
              </a:rPr>
              <a:t>Wenn ein solcher Bodenmehrwert entsteht, erfolgt eine Verfügung an die Grundeigentümerschaft. Dies ist im kantonalen Gesetz geregelt.</a:t>
            </a:r>
          </a:p>
          <a:p>
            <a:pPr marL="0" indent="0" algn="just">
              <a:lnSpc>
                <a:spcPts val="1000"/>
              </a:lnSpc>
              <a:spcBef>
                <a:spcPts val="1000"/>
              </a:spcBef>
              <a:buFont typeface="Wingdings" panose="05000000000000000000" pitchFamily="2" charset="2"/>
              <a:buNone/>
            </a:pPr>
            <a:r>
              <a:rPr lang="de-CH" sz="1800" dirty="0">
                <a:effectLst/>
                <a:latin typeface="Georgia" panose="02040502050405020303" pitchFamily="18" charset="0"/>
                <a:ea typeface="Calibri" panose="020F0502020204030204" pitchFamily="34" charset="0"/>
                <a:cs typeface="Times New Roman" panose="02020603050405020304" pitchFamily="18" charset="0"/>
              </a:rPr>
              <a:t>Bei QP und Ausnahmeüberbauungen kann GR einen Vertrag mit der Grundeigentümerschaft vereinbaren. Dann ist es auch möglich, dass ein Teil der Abgabe in Form von Sachleistungen erbracht werden</a:t>
            </a:r>
          </a:p>
        </p:txBody>
      </p:sp>
      <p:sp>
        <p:nvSpPr>
          <p:cNvPr id="7172" name="Foliennummernplatzhalter 3">
            <a:extLst>
              <a:ext uri="{FF2B5EF4-FFF2-40B4-BE49-F238E27FC236}">
                <a16:creationId xmlns:a16="http://schemas.microsoft.com/office/drawing/2014/main" id="{C552740B-5F4F-2668-12AD-CB9D090295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44B294-A9CE-E64C-B432-FBA4EBCBFF08}" type="slidenum">
              <a:rPr lang="de-CH" altLang="de-DE"/>
              <a:pPr/>
              <a:t>6</a:t>
            </a:fld>
            <a:endParaRPr lang="de-CH" altLang="de-DE"/>
          </a:p>
        </p:txBody>
      </p:sp>
    </p:spTree>
    <p:extLst>
      <p:ext uri="{BB962C8B-B14F-4D97-AF65-F5344CB8AC3E}">
        <p14:creationId xmlns:p14="http://schemas.microsoft.com/office/powerpoint/2010/main" val="252448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a:extLst>
              <a:ext uri="{FF2B5EF4-FFF2-40B4-BE49-F238E27FC236}">
                <a16:creationId xmlns:a16="http://schemas.microsoft.com/office/drawing/2014/main" id="{79B703E6-47A7-B37B-3B9D-7866AEEBEE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a:extLst>
              <a:ext uri="{FF2B5EF4-FFF2-40B4-BE49-F238E27FC236}">
                <a16:creationId xmlns:a16="http://schemas.microsoft.com/office/drawing/2014/main" id="{62D2E7AB-8344-EA00-A93B-C8C2CC5C20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just">
              <a:lnSpc>
                <a:spcPts val="1000"/>
              </a:lnSpc>
              <a:spcBef>
                <a:spcPts val="1000"/>
              </a:spcBef>
              <a:buFont typeface="Wingdings" panose="05000000000000000000" pitchFamily="2" charset="2"/>
              <a:buNone/>
            </a:pPr>
            <a:r>
              <a:rPr lang="de-CH" sz="1800" dirty="0">
                <a:effectLst/>
                <a:latin typeface="Georgia" panose="02040502050405020303" pitchFamily="18" charset="0"/>
                <a:ea typeface="Calibri" panose="020F0502020204030204" pitchFamily="34" charset="0"/>
                <a:cs typeface="Times New Roman" panose="02020603050405020304" pitchFamily="18" charset="0"/>
              </a:rPr>
              <a:t>§5 ist wohl der wichtigste Paragraf: Der GR hat den Abgabesatz auf 30% festgelegt.</a:t>
            </a:r>
          </a:p>
          <a:p>
            <a:pPr marL="0" indent="0" algn="just">
              <a:lnSpc>
                <a:spcPts val="1000"/>
              </a:lnSpc>
              <a:spcBef>
                <a:spcPts val="1000"/>
              </a:spcBef>
              <a:buFont typeface="Wingdings" panose="05000000000000000000" pitchFamily="2" charset="2"/>
              <a:buNone/>
            </a:pPr>
            <a:r>
              <a:rPr lang="de-CH" sz="1800" dirty="0">
                <a:effectLst/>
                <a:latin typeface="Georgia" panose="02040502050405020303" pitchFamily="18" charset="0"/>
                <a:ea typeface="Calibri" panose="020F0502020204030204" pitchFamily="34" charset="0"/>
                <a:cs typeface="Times New Roman" panose="02020603050405020304" pitchFamily="18" charset="0"/>
              </a:rPr>
              <a:t>BL im neuen Entwurf 30%, Münchenstein 50%, Arlesheim 30%, BS 50% =&gt; Oberwil mit 30% angemessen</a:t>
            </a:r>
          </a:p>
          <a:p>
            <a:pPr marL="0" indent="0" algn="just">
              <a:lnSpc>
                <a:spcPts val="1000"/>
              </a:lnSpc>
              <a:spcBef>
                <a:spcPts val="1000"/>
              </a:spcBef>
              <a:buFont typeface="Wingdings" panose="05000000000000000000" pitchFamily="2" charset="2"/>
              <a:buNone/>
            </a:pPr>
            <a:endParaRPr lang="de-CH" sz="1800" dirty="0">
              <a:effectLst/>
              <a:latin typeface="Georgia" panose="02040502050405020303" pitchFamily="18" charset="0"/>
              <a:ea typeface="Calibri" panose="020F0502020204030204" pitchFamily="34" charset="0"/>
              <a:cs typeface="Times New Roman" panose="02020603050405020304" pitchFamily="18" charset="0"/>
            </a:endParaRPr>
          </a:p>
          <a:p>
            <a:pPr marL="0" indent="0" algn="just">
              <a:lnSpc>
                <a:spcPts val="1000"/>
              </a:lnSpc>
              <a:spcBef>
                <a:spcPts val="1000"/>
              </a:spcBef>
              <a:buFont typeface="Wingdings" panose="05000000000000000000" pitchFamily="2" charset="2"/>
              <a:buNone/>
            </a:pPr>
            <a:r>
              <a:rPr lang="de-CH" sz="1800" dirty="0">
                <a:effectLst/>
                <a:latin typeface="Georgia" panose="02040502050405020303" pitchFamily="18" charset="0"/>
                <a:ea typeface="Calibri" panose="020F0502020204030204" pitchFamily="34" charset="0"/>
                <a:cs typeface="Times New Roman" panose="02020603050405020304" pitchFamily="18" charset="0"/>
              </a:rPr>
              <a:t>Bodenmehrwerte müssen «erheblich» sein &gt; Freigrenze 30’000.-</a:t>
            </a:r>
          </a:p>
          <a:p>
            <a:pPr marL="0" indent="0" algn="just">
              <a:lnSpc>
                <a:spcPts val="1000"/>
              </a:lnSpc>
              <a:spcBef>
                <a:spcPts val="1000"/>
              </a:spcBef>
              <a:buFont typeface="Wingdings" panose="05000000000000000000" pitchFamily="2" charset="2"/>
              <a:buNone/>
            </a:pPr>
            <a:r>
              <a:rPr lang="de-CH" sz="1800" dirty="0">
                <a:effectLst/>
                <a:latin typeface="Georgia" panose="02040502050405020303" pitchFamily="18" charset="0"/>
                <a:ea typeface="Calibri" panose="020F0502020204030204" pitchFamily="34" charset="0"/>
                <a:cs typeface="Times New Roman" panose="02020603050405020304" pitchFamily="18" charset="0"/>
              </a:rPr>
              <a:t>Auch dies ist analog zum neuen Entwurf BL und gleich wie Arlesheim</a:t>
            </a:r>
          </a:p>
        </p:txBody>
      </p:sp>
      <p:sp>
        <p:nvSpPr>
          <p:cNvPr id="7172" name="Foliennummernplatzhalter 3">
            <a:extLst>
              <a:ext uri="{FF2B5EF4-FFF2-40B4-BE49-F238E27FC236}">
                <a16:creationId xmlns:a16="http://schemas.microsoft.com/office/drawing/2014/main" id="{C552740B-5F4F-2668-12AD-CB9D090295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44B294-A9CE-E64C-B432-FBA4EBCBFF08}" type="slidenum">
              <a:rPr lang="de-CH" altLang="de-DE"/>
              <a:pPr/>
              <a:t>7</a:t>
            </a:fld>
            <a:endParaRPr lang="de-CH" altLang="de-DE"/>
          </a:p>
        </p:txBody>
      </p:sp>
    </p:spTree>
    <p:extLst>
      <p:ext uri="{BB962C8B-B14F-4D97-AF65-F5344CB8AC3E}">
        <p14:creationId xmlns:p14="http://schemas.microsoft.com/office/powerpoint/2010/main" val="1976980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a:extLst>
              <a:ext uri="{FF2B5EF4-FFF2-40B4-BE49-F238E27FC236}">
                <a16:creationId xmlns:a16="http://schemas.microsoft.com/office/drawing/2014/main" id="{79B703E6-47A7-B37B-3B9D-7866AEEBEE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a:extLst>
              <a:ext uri="{FF2B5EF4-FFF2-40B4-BE49-F238E27FC236}">
                <a16:creationId xmlns:a16="http://schemas.microsoft.com/office/drawing/2014/main" id="{62D2E7AB-8344-EA00-A93B-C8C2CC5C20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just">
              <a:lnSpc>
                <a:spcPts val="1000"/>
              </a:lnSpc>
              <a:spcBef>
                <a:spcPts val="1000"/>
              </a:spcBef>
              <a:buFont typeface="Wingdings" panose="05000000000000000000" pitchFamily="2" charset="2"/>
              <a:buNone/>
            </a:pPr>
            <a:r>
              <a:rPr lang="de-CH" sz="1800" dirty="0">
                <a:effectLst/>
                <a:latin typeface="Georgia" panose="02040502050405020303" pitchFamily="18" charset="0"/>
                <a:ea typeface="Calibri" panose="020F0502020204030204" pitchFamily="34" charset="0"/>
                <a:cs typeface="Times New Roman" panose="02020603050405020304" pitchFamily="18" charset="0"/>
              </a:rPr>
              <a:t>Wie erwähnt entsteht mit einem Planungsentscheid erst die Pflicht für eine Mehrwertabgabe. In §6 ist nun geregelt, wann die Abgabe zur Bezahlung fällig wird.</a:t>
            </a:r>
          </a:p>
          <a:p>
            <a:pPr marL="0" indent="0" algn="just">
              <a:lnSpc>
                <a:spcPts val="1000"/>
              </a:lnSpc>
              <a:spcBef>
                <a:spcPts val="1000"/>
              </a:spcBef>
              <a:buFont typeface="Wingdings" panose="05000000000000000000" pitchFamily="2" charset="2"/>
              <a:buNone/>
            </a:pPr>
            <a:r>
              <a:rPr lang="de-CH" sz="1800" dirty="0">
                <a:effectLst/>
                <a:latin typeface="Georgia" panose="02040502050405020303" pitchFamily="18" charset="0"/>
                <a:ea typeface="Calibri" panose="020F0502020204030204" pitchFamily="34" charset="0"/>
                <a:cs typeface="Times New Roman" panose="02020603050405020304" pitchFamily="18" charset="0"/>
              </a:rPr>
              <a:t>Dies ist bei einer Baubewilligung der Fall, sofern die neue Nutzungsmöglichkeit teilweise oder ganz ausgenutzt wird. Ebenso wird die Abgabe bei einer Veräusserung oder bei der Abgabe im Baurecht fällig. Ich möchte Sie darauf hinweisen, dass wir gegenüber dem Entwurf auf der Webseite den Begriff «Verkauf» auf Anregung der GK zu «Veräusserung» geändert haben. Der Begriff Veräusserung ist etwas weiter gefasst und umfasst z.B. auch noch den Tausch oder die Schenkung. </a:t>
            </a:r>
          </a:p>
          <a:p>
            <a:pPr marL="0" indent="0" algn="just">
              <a:lnSpc>
                <a:spcPts val="1000"/>
              </a:lnSpc>
              <a:spcBef>
                <a:spcPts val="1000"/>
              </a:spcBef>
              <a:buFont typeface="Wingdings" panose="05000000000000000000" pitchFamily="2" charset="2"/>
              <a:buNone/>
            </a:pPr>
            <a:r>
              <a:rPr lang="de-CH" sz="1800" dirty="0">
                <a:effectLst/>
                <a:latin typeface="Georgia" panose="02040502050405020303" pitchFamily="18" charset="0"/>
                <a:ea typeface="Calibri" panose="020F0502020204030204" pitchFamily="34" charset="0"/>
                <a:cs typeface="Times New Roman" panose="02020603050405020304" pitchFamily="18" charset="0"/>
              </a:rPr>
              <a:t>In Abs. 4 wird dann festgehalten, dass ein Erbgang oder eine güterrechtliche Trennung keine Fälligkeit auslöst.</a:t>
            </a:r>
          </a:p>
          <a:p>
            <a:pPr marL="0" indent="0" algn="just">
              <a:lnSpc>
                <a:spcPts val="1000"/>
              </a:lnSpc>
              <a:spcBef>
                <a:spcPts val="1000"/>
              </a:spcBef>
              <a:buFont typeface="Wingdings" panose="05000000000000000000" pitchFamily="2" charset="2"/>
              <a:buNone/>
            </a:pPr>
            <a:r>
              <a:rPr lang="de-CH" sz="1800" dirty="0">
                <a:effectLst/>
                <a:latin typeface="Georgia" panose="02040502050405020303" pitchFamily="18" charset="0"/>
                <a:ea typeface="Calibri" panose="020F0502020204030204" pitchFamily="34" charset="0"/>
                <a:cs typeface="Times New Roman" panose="02020603050405020304" pitchFamily="18" charset="0"/>
              </a:rPr>
              <a:t>In Abs. 2 ist festgelegt, dass die Abgabe an den Landesindex der Konsumentenpreise angepasst wird und in Abs. 3, dass die Zahlung innert der üblichen Zahlungsfrist von 30 Tagen zu erfolgen hat. </a:t>
            </a:r>
          </a:p>
          <a:p>
            <a:pPr marL="0" indent="0" algn="just">
              <a:lnSpc>
                <a:spcPts val="1000"/>
              </a:lnSpc>
              <a:spcBef>
                <a:spcPts val="1000"/>
              </a:spcBef>
              <a:buFont typeface="Wingdings" panose="05000000000000000000" pitchFamily="2" charset="2"/>
              <a:buNone/>
            </a:pPr>
            <a:endParaRPr lang="de-CH" sz="18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7172" name="Foliennummernplatzhalter 3">
            <a:extLst>
              <a:ext uri="{FF2B5EF4-FFF2-40B4-BE49-F238E27FC236}">
                <a16:creationId xmlns:a16="http://schemas.microsoft.com/office/drawing/2014/main" id="{C552740B-5F4F-2668-12AD-CB9D090295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44B294-A9CE-E64C-B432-FBA4EBCBFF08}" type="slidenum">
              <a:rPr lang="de-CH" altLang="de-DE"/>
              <a:pPr/>
              <a:t>8</a:t>
            </a:fld>
            <a:endParaRPr lang="de-CH" altLang="de-DE"/>
          </a:p>
        </p:txBody>
      </p:sp>
    </p:spTree>
    <p:extLst>
      <p:ext uri="{BB962C8B-B14F-4D97-AF65-F5344CB8AC3E}">
        <p14:creationId xmlns:p14="http://schemas.microsoft.com/office/powerpoint/2010/main" val="2546098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a:extLst>
              <a:ext uri="{FF2B5EF4-FFF2-40B4-BE49-F238E27FC236}">
                <a16:creationId xmlns:a16="http://schemas.microsoft.com/office/drawing/2014/main" id="{79B703E6-47A7-B37B-3B9D-7866AEEBEE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a:extLst>
              <a:ext uri="{FF2B5EF4-FFF2-40B4-BE49-F238E27FC236}">
                <a16:creationId xmlns:a16="http://schemas.microsoft.com/office/drawing/2014/main" id="{62D2E7AB-8344-EA00-A93B-C8C2CC5C20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just">
              <a:lnSpc>
                <a:spcPts val="1000"/>
              </a:lnSpc>
              <a:spcBef>
                <a:spcPts val="1000"/>
              </a:spcBef>
              <a:buFont typeface="Wingdings" panose="05000000000000000000" pitchFamily="2" charset="2"/>
              <a:buNone/>
            </a:pPr>
            <a:r>
              <a:rPr lang="de-CH" sz="1800" dirty="0">
                <a:effectLst/>
                <a:latin typeface="Georgia" panose="02040502050405020303" pitchFamily="18" charset="0"/>
                <a:ea typeface="Calibri" panose="020F0502020204030204" pitchFamily="34" charset="0"/>
                <a:cs typeface="Times New Roman" panose="02020603050405020304" pitchFamily="18" charset="0"/>
              </a:rPr>
              <a:t>Die öffentliche Hand ist von der Mehrwertabgabe befreit, sofern das Grundstück für eine öffentliche Aufgabe genutzt wird, also z.B. für ein Schulhaus.</a:t>
            </a:r>
          </a:p>
          <a:p>
            <a:pPr marL="0" indent="0" algn="just">
              <a:lnSpc>
                <a:spcPts val="1000"/>
              </a:lnSpc>
              <a:spcBef>
                <a:spcPts val="1000"/>
              </a:spcBef>
              <a:buFont typeface="Wingdings" panose="05000000000000000000" pitchFamily="2" charset="2"/>
              <a:buNone/>
            </a:pPr>
            <a:endParaRPr lang="de-CH" sz="1800" dirty="0">
              <a:effectLst/>
              <a:latin typeface="Georgia" panose="02040502050405020303" pitchFamily="18" charset="0"/>
              <a:ea typeface="Calibri" panose="020F0502020204030204" pitchFamily="34" charset="0"/>
              <a:cs typeface="Times New Roman" panose="02020603050405020304" pitchFamily="18" charset="0"/>
            </a:endParaRPr>
          </a:p>
          <a:p>
            <a:pPr marL="0" indent="0" algn="just">
              <a:lnSpc>
                <a:spcPts val="1000"/>
              </a:lnSpc>
              <a:spcBef>
                <a:spcPts val="1000"/>
              </a:spcBef>
              <a:buFont typeface="Wingdings" panose="05000000000000000000" pitchFamily="2" charset="2"/>
              <a:buNone/>
            </a:pPr>
            <a:r>
              <a:rPr lang="de-CH" sz="1800" dirty="0">
                <a:effectLst/>
                <a:latin typeface="Georgia" panose="02040502050405020303" pitchFamily="18" charset="0"/>
                <a:ea typeface="Calibri" panose="020F0502020204030204" pitchFamily="34" charset="0"/>
                <a:cs typeface="Times New Roman" panose="02020603050405020304" pitchFamily="18" charset="0"/>
              </a:rPr>
              <a:t>Die Mehrwertabgaben fliessen in einen Fonds, da die Erträge zweckgebunden sind. Und zwar schreibt das Raumplanungsgesetz vor, dass die Erträge für Massnahmen der Raumplanung verwendet werden müssen. Was dies konkret für Massnahmen sind, regelt der GR in einer Verordnung. Ich werde Ihnen dies später noch zeigen.</a:t>
            </a:r>
          </a:p>
        </p:txBody>
      </p:sp>
      <p:sp>
        <p:nvSpPr>
          <p:cNvPr id="7172" name="Foliennummernplatzhalter 3">
            <a:extLst>
              <a:ext uri="{FF2B5EF4-FFF2-40B4-BE49-F238E27FC236}">
                <a16:creationId xmlns:a16="http://schemas.microsoft.com/office/drawing/2014/main" id="{C552740B-5F4F-2668-12AD-CB9D090295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44B294-A9CE-E64C-B432-FBA4EBCBFF08}" type="slidenum">
              <a:rPr lang="de-CH" altLang="de-DE"/>
              <a:pPr/>
              <a:t>9</a:t>
            </a:fld>
            <a:endParaRPr lang="de-CH" altLang="de-DE"/>
          </a:p>
        </p:txBody>
      </p:sp>
    </p:spTree>
    <p:extLst>
      <p:ext uri="{BB962C8B-B14F-4D97-AF65-F5344CB8AC3E}">
        <p14:creationId xmlns:p14="http://schemas.microsoft.com/office/powerpoint/2010/main" val="3831938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CH"/>
          </a:p>
        </p:txBody>
      </p:sp>
    </p:spTree>
    <p:extLst>
      <p:ext uri="{BB962C8B-B14F-4D97-AF65-F5344CB8AC3E}">
        <p14:creationId xmlns:p14="http://schemas.microsoft.com/office/powerpoint/2010/main" val="2100293111"/>
      </p:ext>
    </p:extLst>
  </p:cSld>
  <p:clrMapOvr>
    <a:masterClrMapping/>
  </p:clrMapOvr>
  <p:transition>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405787600"/>
      </p:ext>
    </p:extLst>
  </p:cSld>
  <p:clrMapOvr>
    <a:masterClrMapping/>
  </p:clrMapOvr>
  <p:transition>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1775" y="525463"/>
            <a:ext cx="1809750" cy="58039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1147763" y="525463"/>
            <a:ext cx="5281612" cy="58039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978423076"/>
      </p:ext>
    </p:extLst>
  </p:cSld>
  <p:clrMapOvr>
    <a:masterClrMapping/>
  </p:clrMapOvr>
  <p:transition>
    <p:pull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47763" y="525463"/>
            <a:ext cx="4943475" cy="915987"/>
          </a:xfrm>
        </p:spPr>
        <p:txBody>
          <a:bodyPr/>
          <a:lstStyle/>
          <a:p>
            <a:r>
              <a:rPr lang="de-DE"/>
              <a:t>Titelmasterformat durch Klicken bearbeiten</a:t>
            </a:r>
            <a:endParaRPr lang="de-CH"/>
          </a:p>
        </p:txBody>
      </p:sp>
      <p:sp>
        <p:nvSpPr>
          <p:cNvPr id="3" name="Textplatzhalter 2"/>
          <p:cNvSpPr>
            <a:spLocks noGrp="1"/>
          </p:cNvSpPr>
          <p:nvPr>
            <p:ph type="body" sz="half" idx="1"/>
          </p:nvPr>
        </p:nvSpPr>
        <p:spPr>
          <a:xfrm>
            <a:off x="1147763" y="1990725"/>
            <a:ext cx="3544887" cy="43386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845050" y="1990725"/>
            <a:ext cx="3546475" cy="43386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946953651"/>
      </p:ext>
    </p:extLst>
  </p:cSld>
  <p:clrMapOvr>
    <a:masterClrMapping/>
  </p:clrMapOvr>
  <p:transition>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57344804"/>
      </p:ext>
    </p:extLst>
  </p:cSld>
  <p:clrMapOvr>
    <a:masterClrMapping/>
  </p:clrMapOvr>
  <p:transition>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640103350"/>
      </p:ext>
    </p:extLst>
  </p:cSld>
  <p:clrMapOvr>
    <a:masterClrMapping/>
  </p:clrMapOvr>
  <p:transition>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1147763" y="1990725"/>
            <a:ext cx="3544887" cy="4338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845050" y="1990725"/>
            <a:ext cx="3546475" cy="4338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306635204"/>
      </p:ext>
    </p:extLst>
  </p:cSld>
  <p:clrMapOvr>
    <a:masterClrMapping/>
  </p:clrMapOvr>
  <p:transition>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91030924"/>
      </p:ext>
    </p:extLst>
  </p:cSld>
  <p:clrMapOvr>
    <a:masterClrMapping/>
  </p:clrMapOvr>
  <p:transition>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Tree>
    <p:extLst>
      <p:ext uri="{BB962C8B-B14F-4D97-AF65-F5344CB8AC3E}">
        <p14:creationId xmlns:p14="http://schemas.microsoft.com/office/powerpoint/2010/main" val="3814743646"/>
      </p:ext>
    </p:extLst>
  </p:cSld>
  <p:clrMapOvr>
    <a:masterClrMapping/>
  </p:clrMapOvr>
  <p:transition>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940986"/>
      </p:ext>
    </p:extLst>
  </p:cSld>
  <p:clrMapOvr>
    <a:masterClrMapping/>
  </p:clrMapOvr>
  <p:transition>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560819567"/>
      </p:ext>
    </p:extLst>
  </p:cSld>
  <p:clrMapOvr>
    <a:masterClrMapping/>
  </p:clrMapOvr>
  <p:transition>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824329689"/>
      </p:ext>
    </p:extLst>
  </p:cSld>
  <p:clrMapOvr>
    <a:masterClrMapping/>
  </p:clrMapOvr>
  <p:transition>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untitled">
            <a:extLst>
              <a:ext uri="{FF2B5EF4-FFF2-40B4-BE49-F238E27FC236}">
                <a16:creationId xmlns:a16="http://schemas.microsoft.com/office/drawing/2014/main" id="{C9D87B8E-B85D-3211-6783-028A739765E2}"/>
              </a:ext>
            </a:extLst>
          </p:cNvPr>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6731000" y="192088"/>
            <a:ext cx="170973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E9CF7875-5540-7FD5-AB3A-93B63700BA62}"/>
              </a:ext>
            </a:extLst>
          </p:cNvPr>
          <p:cNvSpPr>
            <a:spLocks noGrp="1" noChangeArrowheads="1"/>
          </p:cNvSpPr>
          <p:nvPr>
            <p:ph type="title"/>
          </p:nvPr>
        </p:nvSpPr>
        <p:spPr bwMode="auto">
          <a:xfrm>
            <a:off x="1147763" y="525463"/>
            <a:ext cx="49434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a:t>Titelmasterformat durch Klicken bearbeiten</a:t>
            </a:r>
          </a:p>
        </p:txBody>
      </p:sp>
      <p:sp>
        <p:nvSpPr>
          <p:cNvPr id="1028" name="Rectangle 3">
            <a:extLst>
              <a:ext uri="{FF2B5EF4-FFF2-40B4-BE49-F238E27FC236}">
                <a16:creationId xmlns:a16="http://schemas.microsoft.com/office/drawing/2014/main" id="{88EF866F-AD32-F0A0-83E5-E3A812BEEBAD}"/>
              </a:ext>
            </a:extLst>
          </p:cNvPr>
          <p:cNvSpPr>
            <a:spLocks noGrp="1" noChangeArrowheads="1"/>
          </p:cNvSpPr>
          <p:nvPr>
            <p:ph type="body" idx="1"/>
          </p:nvPr>
        </p:nvSpPr>
        <p:spPr bwMode="auto">
          <a:xfrm>
            <a:off x="1147763" y="1990725"/>
            <a:ext cx="7243762" cy="433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9" name="Rectangle 12">
            <a:extLst>
              <a:ext uri="{FF2B5EF4-FFF2-40B4-BE49-F238E27FC236}">
                <a16:creationId xmlns:a16="http://schemas.microsoft.com/office/drawing/2014/main" id="{F41107D0-0A67-40EA-AE0E-007836A94330}"/>
              </a:ext>
            </a:extLst>
          </p:cNvPr>
          <p:cNvSpPr>
            <a:spLocks noChangeArrowheads="1"/>
          </p:cNvSpPr>
          <p:nvPr userDrawn="1"/>
        </p:nvSpPr>
        <p:spPr bwMode="auto">
          <a:xfrm>
            <a:off x="0" y="1660525"/>
            <a:ext cx="9144000" cy="51974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de-CH" altLang="de-DE"/>
          </a:p>
        </p:txBody>
      </p:sp>
      <p:sp>
        <p:nvSpPr>
          <p:cNvPr id="1030" name="Text Box 10">
            <a:extLst>
              <a:ext uri="{FF2B5EF4-FFF2-40B4-BE49-F238E27FC236}">
                <a16:creationId xmlns:a16="http://schemas.microsoft.com/office/drawing/2014/main" id="{2CA4F584-94D3-4C6C-9C3D-EDF51ABEF337}"/>
              </a:ext>
            </a:extLst>
          </p:cNvPr>
          <p:cNvSpPr txBox="1">
            <a:spLocks noChangeArrowheads="1"/>
          </p:cNvSpPr>
          <p:nvPr userDrawn="1"/>
        </p:nvSpPr>
        <p:spPr bwMode="auto">
          <a:xfrm>
            <a:off x="1147763" y="6534150"/>
            <a:ext cx="5399087"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de-CH" altLang="de-DE" sz="900">
                <a:latin typeface="Verdana" pitchFamily="34" charset="0"/>
              </a:rPr>
              <a:t>Gemeinde Oberwil</a:t>
            </a:r>
            <a:endParaRPr lang="de-DE" altLang="de-DE" sz="900">
              <a:latin typeface="Verdana" pitchFamily="34" charset="0"/>
            </a:endParaRPr>
          </a:p>
        </p:txBody>
      </p:sp>
      <p:sp>
        <p:nvSpPr>
          <p:cNvPr id="1031" name="Rectangle 11">
            <a:extLst>
              <a:ext uri="{FF2B5EF4-FFF2-40B4-BE49-F238E27FC236}">
                <a16:creationId xmlns:a16="http://schemas.microsoft.com/office/drawing/2014/main" id="{94065213-0987-4916-83E2-CA25B65A5FCB}"/>
              </a:ext>
            </a:extLst>
          </p:cNvPr>
          <p:cNvSpPr>
            <a:spLocks noChangeArrowheads="1"/>
          </p:cNvSpPr>
          <p:nvPr userDrawn="1"/>
        </p:nvSpPr>
        <p:spPr bwMode="auto">
          <a:xfrm>
            <a:off x="7467600" y="6534150"/>
            <a:ext cx="9239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de-CH" altLang="de-DE" sz="900">
                <a:latin typeface="Verdana" panose="020B0604030504040204" pitchFamily="34" charset="0"/>
              </a:rPr>
              <a:t>Seite </a:t>
            </a:r>
            <a:fld id="{2884420A-0A4F-AB4D-9C9A-6CB5DAA75069}" type="slidenum">
              <a:rPr lang="de-CH" altLang="de-DE" sz="900">
                <a:latin typeface="Verdana" panose="020B0604030504040204" pitchFamily="34" charset="0"/>
              </a:rPr>
              <a:pPr algn="r" eaLnBrk="1" hangingPunct="1"/>
              <a:t>‹Nr.›</a:t>
            </a:fld>
            <a:endParaRPr lang="de-CH" altLang="de-DE" sz="900">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pull dir="ru"/>
  </p:transition>
  <p:txStyles>
    <p:titleStyle>
      <a:lvl1pPr algn="l" rtl="0" eaLnBrk="0" fontAlgn="base" hangingPunct="0">
        <a:lnSpc>
          <a:spcPct val="95000"/>
        </a:lnSpc>
        <a:spcBef>
          <a:spcPct val="0"/>
        </a:spcBef>
        <a:spcAft>
          <a:spcPct val="0"/>
        </a:spcAft>
        <a:defRPr sz="2800" b="1">
          <a:solidFill>
            <a:schemeClr val="tx2"/>
          </a:solidFill>
          <a:latin typeface="+mj-lt"/>
          <a:ea typeface="+mj-ea"/>
          <a:cs typeface="+mj-cs"/>
        </a:defRPr>
      </a:lvl1pPr>
      <a:lvl2pPr algn="l" rtl="0" eaLnBrk="0" fontAlgn="base" hangingPunct="0">
        <a:lnSpc>
          <a:spcPct val="95000"/>
        </a:lnSpc>
        <a:spcBef>
          <a:spcPct val="0"/>
        </a:spcBef>
        <a:spcAft>
          <a:spcPct val="0"/>
        </a:spcAft>
        <a:defRPr sz="2800" b="1">
          <a:solidFill>
            <a:schemeClr val="tx2"/>
          </a:solidFill>
          <a:latin typeface="Verdana" pitchFamily="34" charset="0"/>
          <a:cs typeface="Arial" charset="0"/>
        </a:defRPr>
      </a:lvl2pPr>
      <a:lvl3pPr algn="l" rtl="0" eaLnBrk="0" fontAlgn="base" hangingPunct="0">
        <a:lnSpc>
          <a:spcPct val="95000"/>
        </a:lnSpc>
        <a:spcBef>
          <a:spcPct val="0"/>
        </a:spcBef>
        <a:spcAft>
          <a:spcPct val="0"/>
        </a:spcAft>
        <a:defRPr sz="2800" b="1">
          <a:solidFill>
            <a:schemeClr val="tx2"/>
          </a:solidFill>
          <a:latin typeface="Verdana" pitchFamily="34" charset="0"/>
          <a:cs typeface="Arial" charset="0"/>
        </a:defRPr>
      </a:lvl3pPr>
      <a:lvl4pPr algn="l" rtl="0" eaLnBrk="0" fontAlgn="base" hangingPunct="0">
        <a:lnSpc>
          <a:spcPct val="95000"/>
        </a:lnSpc>
        <a:spcBef>
          <a:spcPct val="0"/>
        </a:spcBef>
        <a:spcAft>
          <a:spcPct val="0"/>
        </a:spcAft>
        <a:defRPr sz="2800" b="1">
          <a:solidFill>
            <a:schemeClr val="tx2"/>
          </a:solidFill>
          <a:latin typeface="Verdana" pitchFamily="34" charset="0"/>
          <a:cs typeface="Arial" charset="0"/>
        </a:defRPr>
      </a:lvl4pPr>
      <a:lvl5pPr algn="l" rtl="0" eaLnBrk="0" fontAlgn="base" hangingPunct="0">
        <a:lnSpc>
          <a:spcPct val="95000"/>
        </a:lnSpc>
        <a:spcBef>
          <a:spcPct val="0"/>
        </a:spcBef>
        <a:spcAft>
          <a:spcPct val="0"/>
        </a:spcAft>
        <a:defRPr sz="2800" b="1">
          <a:solidFill>
            <a:schemeClr val="tx2"/>
          </a:solidFill>
          <a:latin typeface="Verdana" pitchFamily="34" charset="0"/>
          <a:cs typeface="Arial" charset="0"/>
        </a:defRPr>
      </a:lvl5pPr>
      <a:lvl6pPr marL="457200" algn="l" rtl="0" fontAlgn="base">
        <a:lnSpc>
          <a:spcPct val="95000"/>
        </a:lnSpc>
        <a:spcBef>
          <a:spcPct val="0"/>
        </a:spcBef>
        <a:spcAft>
          <a:spcPct val="0"/>
        </a:spcAft>
        <a:defRPr sz="2800" b="1">
          <a:solidFill>
            <a:schemeClr val="tx2"/>
          </a:solidFill>
          <a:latin typeface="Verdana" pitchFamily="34" charset="0"/>
          <a:cs typeface="Arial" charset="0"/>
        </a:defRPr>
      </a:lvl6pPr>
      <a:lvl7pPr marL="914400" algn="l" rtl="0" fontAlgn="base">
        <a:lnSpc>
          <a:spcPct val="95000"/>
        </a:lnSpc>
        <a:spcBef>
          <a:spcPct val="0"/>
        </a:spcBef>
        <a:spcAft>
          <a:spcPct val="0"/>
        </a:spcAft>
        <a:defRPr sz="2800" b="1">
          <a:solidFill>
            <a:schemeClr val="tx2"/>
          </a:solidFill>
          <a:latin typeface="Verdana" pitchFamily="34" charset="0"/>
          <a:cs typeface="Arial" charset="0"/>
        </a:defRPr>
      </a:lvl7pPr>
      <a:lvl8pPr marL="1371600" algn="l" rtl="0" fontAlgn="base">
        <a:lnSpc>
          <a:spcPct val="95000"/>
        </a:lnSpc>
        <a:spcBef>
          <a:spcPct val="0"/>
        </a:spcBef>
        <a:spcAft>
          <a:spcPct val="0"/>
        </a:spcAft>
        <a:defRPr sz="2800" b="1">
          <a:solidFill>
            <a:schemeClr val="tx2"/>
          </a:solidFill>
          <a:latin typeface="Verdana" pitchFamily="34" charset="0"/>
          <a:cs typeface="Arial" charset="0"/>
        </a:defRPr>
      </a:lvl8pPr>
      <a:lvl9pPr marL="1828800" algn="l" rtl="0" fontAlgn="base">
        <a:lnSpc>
          <a:spcPct val="95000"/>
        </a:lnSpc>
        <a:spcBef>
          <a:spcPct val="0"/>
        </a:spcBef>
        <a:spcAft>
          <a:spcPct val="0"/>
        </a:spcAft>
        <a:defRPr sz="2800" b="1">
          <a:solidFill>
            <a:schemeClr val="tx2"/>
          </a:solidFill>
          <a:latin typeface="Verdan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B30415"/>
        </a:buClr>
        <a:buFont typeface="Wingdings" pitchFamily="2" charset="2"/>
        <a:buChar char="§"/>
        <a:defRPr sz="2200">
          <a:solidFill>
            <a:schemeClr val="tx1"/>
          </a:solidFill>
          <a:latin typeface="+mn-lt"/>
          <a:ea typeface="+mn-ea"/>
          <a:cs typeface="+mn-cs"/>
        </a:defRPr>
      </a:lvl1pPr>
      <a:lvl2pPr marL="742950" indent="-285750" algn="l" rtl="0" eaLnBrk="0" fontAlgn="base" hangingPunct="0">
        <a:lnSpc>
          <a:spcPct val="105000"/>
        </a:lnSpc>
        <a:spcBef>
          <a:spcPct val="25000"/>
        </a:spcBef>
        <a:spcAft>
          <a:spcPct val="0"/>
        </a:spcAft>
        <a:buClr>
          <a:srgbClr val="B30415"/>
        </a:buClr>
        <a:buChar char="–"/>
        <a:defRPr sz="2000">
          <a:solidFill>
            <a:schemeClr val="tx1"/>
          </a:solidFill>
          <a:latin typeface="+mn-lt"/>
          <a:cs typeface="+mn-cs"/>
        </a:defRPr>
      </a:lvl2pPr>
      <a:lvl3pPr marL="1143000" indent="-228600" algn="l" rtl="0" eaLnBrk="0" fontAlgn="base" hangingPunct="0">
        <a:lnSpc>
          <a:spcPct val="105000"/>
        </a:lnSpc>
        <a:spcBef>
          <a:spcPct val="25000"/>
        </a:spcBef>
        <a:spcAft>
          <a:spcPct val="0"/>
        </a:spcAft>
        <a:buClr>
          <a:srgbClr val="B30415"/>
        </a:buClr>
        <a:buChar char="•"/>
        <a:defRPr>
          <a:solidFill>
            <a:schemeClr val="tx1"/>
          </a:solidFill>
          <a:latin typeface="+mn-lt"/>
          <a:cs typeface="+mn-cs"/>
        </a:defRPr>
      </a:lvl3pPr>
      <a:lvl4pPr marL="1600200" indent="-228600" algn="l" rtl="0" eaLnBrk="0" fontAlgn="base" hangingPunct="0">
        <a:lnSpc>
          <a:spcPct val="105000"/>
        </a:lnSpc>
        <a:spcBef>
          <a:spcPct val="25000"/>
        </a:spcBef>
        <a:spcAft>
          <a:spcPct val="0"/>
        </a:spcAft>
        <a:buClr>
          <a:srgbClr val="B30415"/>
        </a:buClr>
        <a:buChar char="–"/>
        <a:defRPr>
          <a:solidFill>
            <a:schemeClr val="tx1"/>
          </a:solidFill>
          <a:latin typeface="+mn-lt"/>
          <a:cs typeface="+mn-cs"/>
        </a:defRPr>
      </a:lvl4pPr>
      <a:lvl5pPr marL="2057400" indent="-228600" algn="l" rtl="0" eaLnBrk="0" fontAlgn="base" hangingPunct="0">
        <a:lnSpc>
          <a:spcPct val="105000"/>
        </a:lnSpc>
        <a:spcBef>
          <a:spcPct val="25000"/>
        </a:spcBef>
        <a:spcAft>
          <a:spcPct val="0"/>
        </a:spcAft>
        <a:buClr>
          <a:srgbClr val="B30415"/>
        </a:buClr>
        <a:buChar char="»"/>
        <a:defRPr>
          <a:solidFill>
            <a:schemeClr val="tx1"/>
          </a:solidFill>
          <a:latin typeface="+mn-lt"/>
          <a:cs typeface="+mn-cs"/>
        </a:defRPr>
      </a:lvl5pPr>
      <a:lvl6pPr marL="2514600" indent="-228600" algn="l" rtl="0" fontAlgn="base">
        <a:lnSpc>
          <a:spcPct val="105000"/>
        </a:lnSpc>
        <a:spcBef>
          <a:spcPct val="25000"/>
        </a:spcBef>
        <a:spcAft>
          <a:spcPct val="0"/>
        </a:spcAft>
        <a:buClr>
          <a:srgbClr val="B30415"/>
        </a:buClr>
        <a:buChar char="»"/>
        <a:defRPr>
          <a:solidFill>
            <a:schemeClr val="tx1"/>
          </a:solidFill>
          <a:latin typeface="+mn-lt"/>
          <a:cs typeface="+mn-cs"/>
        </a:defRPr>
      </a:lvl6pPr>
      <a:lvl7pPr marL="2971800" indent="-228600" algn="l" rtl="0" fontAlgn="base">
        <a:lnSpc>
          <a:spcPct val="105000"/>
        </a:lnSpc>
        <a:spcBef>
          <a:spcPct val="25000"/>
        </a:spcBef>
        <a:spcAft>
          <a:spcPct val="0"/>
        </a:spcAft>
        <a:buClr>
          <a:srgbClr val="B30415"/>
        </a:buClr>
        <a:buChar char="»"/>
        <a:defRPr>
          <a:solidFill>
            <a:schemeClr val="tx1"/>
          </a:solidFill>
          <a:latin typeface="+mn-lt"/>
          <a:cs typeface="+mn-cs"/>
        </a:defRPr>
      </a:lvl7pPr>
      <a:lvl8pPr marL="3429000" indent="-228600" algn="l" rtl="0" fontAlgn="base">
        <a:lnSpc>
          <a:spcPct val="105000"/>
        </a:lnSpc>
        <a:spcBef>
          <a:spcPct val="25000"/>
        </a:spcBef>
        <a:spcAft>
          <a:spcPct val="0"/>
        </a:spcAft>
        <a:buClr>
          <a:srgbClr val="B30415"/>
        </a:buClr>
        <a:buChar char="»"/>
        <a:defRPr>
          <a:solidFill>
            <a:schemeClr val="tx1"/>
          </a:solidFill>
          <a:latin typeface="+mn-lt"/>
          <a:cs typeface="+mn-cs"/>
        </a:defRPr>
      </a:lvl8pPr>
      <a:lvl9pPr marL="3886200" indent="-228600" algn="l" rtl="0" fontAlgn="base">
        <a:lnSpc>
          <a:spcPct val="105000"/>
        </a:lnSpc>
        <a:spcBef>
          <a:spcPct val="25000"/>
        </a:spcBef>
        <a:spcAft>
          <a:spcPct val="0"/>
        </a:spcAft>
        <a:buClr>
          <a:srgbClr val="B30415"/>
        </a:buClr>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a:extLst>
              <a:ext uri="{FF2B5EF4-FFF2-40B4-BE49-F238E27FC236}">
                <a16:creationId xmlns:a16="http://schemas.microsoft.com/office/drawing/2014/main" id="{90797C8D-685F-5DDC-979C-31C2EE8B1E77}"/>
              </a:ext>
            </a:extLst>
          </p:cNvPr>
          <p:cNvSpPr>
            <a:spLocks noChangeArrowheads="1"/>
          </p:cNvSpPr>
          <p:nvPr/>
        </p:nvSpPr>
        <p:spPr bwMode="auto">
          <a:xfrm>
            <a:off x="0" y="0"/>
            <a:ext cx="9144000" cy="2457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05000"/>
              </a:lnSpc>
              <a:spcBef>
                <a:spcPct val="45000"/>
              </a:spcBef>
              <a:buClr>
                <a:srgbClr val="B30415"/>
              </a:buClr>
              <a:buFont typeface="Wingdings" pitchFamily="2" charset="2"/>
              <a:buChar char="§"/>
              <a:defRPr sz="2200">
                <a:solidFill>
                  <a:schemeClr val="tx1"/>
                </a:solidFill>
                <a:latin typeface="Verdana" panose="020B0604030504040204" pitchFamily="34" charset="0"/>
                <a:cs typeface="Arial" panose="020B0604020202020204" pitchFamily="34" charset="0"/>
              </a:defRPr>
            </a:lvl1pPr>
            <a:lvl2pPr marL="742950" indent="-285750">
              <a:lnSpc>
                <a:spcPct val="105000"/>
              </a:lnSpc>
              <a:spcBef>
                <a:spcPct val="25000"/>
              </a:spcBef>
              <a:buClr>
                <a:srgbClr val="B30415"/>
              </a:buClr>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05000"/>
              </a:lnSpc>
              <a:spcBef>
                <a:spcPct val="25000"/>
              </a:spcBef>
              <a:buClr>
                <a:srgbClr val="B30415"/>
              </a:buClr>
              <a:buChar char="•"/>
              <a:defRPr>
                <a:solidFill>
                  <a:schemeClr val="tx1"/>
                </a:solidFill>
                <a:latin typeface="Verdana" panose="020B0604030504040204" pitchFamily="34" charset="0"/>
                <a:cs typeface="Arial" panose="020B0604020202020204" pitchFamily="34" charset="0"/>
              </a:defRPr>
            </a:lvl3pPr>
            <a:lvl4pPr marL="1600200" indent="-228600">
              <a:lnSpc>
                <a:spcPct val="105000"/>
              </a:lnSpc>
              <a:spcBef>
                <a:spcPct val="25000"/>
              </a:spcBef>
              <a:buClr>
                <a:srgbClr val="B30415"/>
              </a:buClr>
              <a:buChar char="–"/>
              <a:defRPr>
                <a:solidFill>
                  <a:schemeClr val="tx1"/>
                </a:solidFill>
                <a:latin typeface="Verdana" panose="020B0604030504040204" pitchFamily="34" charset="0"/>
                <a:cs typeface="Arial" panose="020B0604020202020204" pitchFamily="34" charset="0"/>
              </a:defRPr>
            </a:lvl4pPr>
            <a:lvl5pPr marL="2057400" indent="-228600">
              <a:lnSpc>
                <a:spcPct val="105000"/>
              </a:lnSpc>
              <a:spcBef>
                <a:spcPct val="25000"/>
              </a:spcBef>
              <a:buClr>
                <a:srgbClr val="B30415"/>
              </a:buClr>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05000"/>
              </a:lnSpc>
              <a:spcBef>
                <a:spcPct val="25000"/>
              </a:spcBef>
              <a:spcAft>
                <a:spcPct val="0"/>
              </a:spcAft>
              <a:buClr>
                <a:srgbClr val="B30415"/>
              </a:buClr>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05000"/>
              </a:lnSpc>
              <a:spcBef>
                <a:spcPct val="25000"/>
              </a:spcBef>
              <a:spcAft>
                <a:spcPct val="0"/>
              </a:spcAft>
              <a:buClr>
                <a:srgbClr val="B30415"/>
              </a:buClr>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05000"/>
              </a:lnSpc>
              <a:spcBef>
                <a:spcPct val="25000"/>
              </a:spcBef>
              <a:spcAft>
                <a:spcPct val="0"/>
              </a:spcAft>
              <a:buClr>
                <a:srgbClr val="B30415"/>
              </a:buClr>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05000"/>
              </a:lnSpc>
              <a:spcBef>
                <a:spcPct val="25000"/>
              </a:spcBef>
              <a:spcAft>
                <a:spcPct val="0"/>
              </a:spcAft>
              <a:buClr>
                <a:srgbClr val="B30415"/>
              </a:buClr>
              <a:buChar char="»"/>
              <a:defRPr>
                <a:solidFill>
                  <a:schemeClr val="tx1"/>
                </a:solidFill>
                <a:latin typeface="Verdana" panose="020B0604030504040204" pitchFamily="34" charset="0"/>
                <a:cs typeface="Arial" panose="020B0604020202020204" pitchFamily="34" charset="0"/>
              </a:defRPr>
            </a:lvl9pPr>
          </a:lstStyle>
          <a:p>
            <a:pPr eaLnBrk="1" hangingPunct="1">
              <a:lnSpc>
                <a:spcPct val="100000"/>
              </a:lnSpc>
              <a:spcBef>
                <a:spcPct val="0"/>
              </a:spcBef>
              <a:buClrTx/>
              <a:buFontTx/>
              <a:buNone/>
            </a:pPr>
            <a:endParaRPr lang="de-CH" altLang="de-DE" sz="1800" dirty="0">
              <a:latin typeface="Arial" panose="020B0604020202020204" pitchFamily="34" charset="0"/>
            </a:endParaRPr>
          </a:p>
        </p:txBody>
      </p:sp>
      <p:sp>
        <p:nvSpPr>
          <p:cNvPr id="4099" name="Rectangle 4">
            <a:extLst>
              <a:ext uri="{FF2B5EF4-FFF2-40B4-BE49-F238E27FC236}">
                <a16:creationId xmlns:a16="http://schemas.microsoft.com/office/drawing/2014/main" id="{9FCB02E5-BEDA-77F3-B08D-7B02DD07AA51}"/>
              </a:ext>
            </a:extLst>
          </p:cNvPr>
          <p:cNvSpPr>
            <a:spLocks noChangeArrowheads="1"/>
          </p:cNvSpPr>
          <p:nvPr/>
        </p:nvSpPr>
        <p:spPr bwMode="auto">
          <a:xfrm>
            <a:off x="0" y="2363788"/>
            <a:ext cx="9144000" cy="4494212"/>
          </a:xfrm>
          <a:prstGeom prst="rect">
            <a:avLst/>
          </a:prstGeom>
          <a:solidFill>
            <a:srgbClr val="B3041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05000"/>
              </a:lnSpc>
              <a:spcBef>
                <a:spcPct val="45000"/>
              </a:spcBef>
              <a:buClr>
                <a:srgbClr val="B30415"/>
              </a:buClr>
              <a:buFont typeface="Wingdings" pitchFamily="2" charset="2"/>
              <a:buChar char="§"/>
              <a:defRPr sz="2200">
                <a:solidFill>
                  <a:schemeClr val="tx1"/>
                </a:solidFill>
                <a:latin typeface="Verdana" panose="020B0604030504040204" pitchFamily="34" charset="0"/>
                <a:cs typeface="Arial" panose="020B0604020202020204" pitchFamily="34" charset="0"/>
              </a:defRPr>
            </a:lvl1pPr>
            <a:lvl2pPr marL="742950" indent="-285750">
              <a:lnSpc>
                <a:spcPct val="105000"/>
              </a:lnSpc>
              <a:spcBef>
                <a:spcPct val="25000"/>
              </a:spcBef>
              <a:buClr>
                <a:srgbClr val="B30415"/>
              </a:buClr>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05000"/>
              </a:lnSpc>
              <a:spcBef>
                <a:spcPct val="25000"/>
              </a:spcBef>
              <a:buClr>
                <a:srgbClr val="B30415"/>
              </a:buClr>
              <a:buChar char="•"/>
              <a:defRPr>
                <a:solidFill>
                  <a:schemeClr val="tx1"/>
                </a:solidFill>
                <a:latin typeface="Verdana" panose="020B0604030504040204" pitchFamily="34" charset="0"/>
                <a:cs typeface="Arial" panose="020B0604020202020204" pitchFamily="34" charset="0"/>
              </a:defRPr>
            </a:lvl3pPr>
            <a:lvl4pPr marL="1600200" indent="-228600">
              <a:lnSpc>
                <a:spcPct val="105000"/>
              </a:lnSpc>
              <a:spcBef>
                <a:spcPct val="25000"/>
              </a:spcBef>
              <a:buClr>
                <a:srgbClr val="B30415"/>
              </a:buClr>
              <a:buChar char="–"/>
              <a:defRPr>
                <a:solidFill>
                  <a:schemeClr val="tx1"/>
                </a:solidFill>
                <a:latin typeface="Verdana" panose="020B0604030504040204" pitchFamily="34" charset="0"/>
                <a:cs typeface="Arial" panose="020B0604020202020204" pitchFamily="34" charset="0"/>
              </a:defRPr>
            </a:lvl4pPr>
            <a:lvl5pPr marL="2057400" indent="-228600">
              <a:lnSpc>
                <a:spcPct val="105000"/>
              </a:lnSpc>
              <a:spcBef>
                <a:spcPct val="25000"/>
              </a:spcBef>
              <a:buClr>
                <a:srgbClr val="B30415"/>
              </a:buClr>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05000"/>
              </a:lnSpc>
              <a:spcBef>
                <a:spcPct val="25000"/>
              </a:spcBef>
              <a:spcAft>
                <a:spcPct val="0"/>
              </a:spcAft>
              <a:buClr>
                <a:srgbClr val="B30415"/>
              </a:buClr>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05000"/>
              </a:lnSpc>
              <a:spcBef>
                <a:spcPct val="25000"/>
              </a:spcBef>
              <a:spcAft>
                <a:spcPct val="0"/>
              </a:spcAft>
              <a:buClr>
                <a:srgbClr val="B30415"/>
              </a:buClr>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05000"/>
              </a:lnSpc>
              <a:spcBef>
                <a:spcPct val="25000"/>
              </a:spcBef>
              <a:spcAft>
                <a:spcPct val="0"/>
              </a:spcAft>
              <a:buClr>
                <a:srgbClr val="B30415"/>
              </a:buClr>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05000"/>
              </a:lnSpc>
              <a:spcBef>
                <a:spcPct val="25000"/>
              </a:spcBef>
              <a:spcAft>
                <a:spcPct val="0"/>
              </a:spcAft>
              <a:buClr>
                <a:srgbClr val="B30415"/>
              </a:buClr>
              <a:buChar char="»"/>
              <a:defRPr>
                <a:solidFill>
                  <a:schemeClr val="tx1"/>
                </a:solidFill>
                <a:latin typeface="Verdana" panose="020B0604030504040204" pitchFamily="34" charset="0"/>
                <a:cs typeface="Arial" panose="020B0604020202020204" pitchFamily="34" charset="0"/>
              </a:defRPr>
            </a:lvl9pPr>
          </a:lstStyle>
          <a:p>
            <a:pPr eaLnBrk="1" hangingPunct="1">
              <a:lnSpc>
                <a:spcPct val="100000"/>
              </a:lnSpc>
              <a:spcBef>
                <a:spcPct val="0"/>
              </a:spcBef>
              <a:buClrTx/>
              <a:buFontTx/>
              <a:buNone/>
            </a:pPr>
            <a:endParaRPr lang="de-CH" altLang="de-DE" sz="1800" dirty="0">
              <a:latin typeface="Arial" panose="020B0604020202020204" pitchFamily="34" charset="0"/>
            </a:endParaRPr>
          </a:p>
        </p:txBody>
      </p:sp>
      <p:sp>
        <p:nvSpPr>
          <p:cNvPr id="4100" name="Rectangle 2">
            <a:extLst>
              <a:ext uri="{FF2B5EF4-FFF2-40B4-BE49-F238E27FC236}">
                <a16:creationId xmlns:a16="http://schemas.microsoft.com/office/drawing/2014/main" id="{D646B715-9A24-6303-A861-92B9AA261756}"/>
              </a:ext>
            </a:extLst>
          </p:cNvPr>
          <p:cNvSpPr>
            <a:spLocks noGrp="1" noChangeArrowheads="1"/>
          </p:cNvSpPr>
          <p:nvPr>
            <p:ph type="ctrTitle"/>
          </p:nvPr>
        </p:nvSpPr>
        <p:spPr>
          <a:xfrm>
            <a:off x="1147763" y="2636838"/>
            <a:ext cx="7772400" cy="4049712"/>
          </a:xfrm>
          <a:noFill/>
        </p:spPr>
        <p:txBody>
          <a:bodyPr/>
          <a:lstStyle/>
          <a:p>
            <a:pPr eaLnBrk="1" hangingPunct="1">
              <a:lnSpc>
                <a:spcPct val="100000"/>
              </a:lnSpc>
              <a:spcBef>
                <a:spcPts val="0"/>
              </a:spcBef>
            </a:pPr>
            <a:r>
              <a:rPr lang="de-CH" sz="2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Gemeindeversammlung 14. März 2024</a:t>
            </a:r>
            <a:br>
              <a:rPr lang="de-CH" sz="2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br>
              <a:rPr lang="de-CH" sz="2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br>
              <a:rPr lang="de-CH" sz="2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r>
              <a:rPr lang="de-CH"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Reglement über die Mehrwertabgaben der Gemeinde Oberwil</a:t>
            </a:r>
            <a:br>
              <a:rPr lang="de-CH"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br>
              <a:rPr lang="de-CH"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br>
              <a:rPr lang="de-CH"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br>
              <a:rPr lang="de-CH"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r>
              <a:rPr lang="de-CH" altLang="de-DE" sz="2400" dirty="0">
                <a:solidFill>
                  <a:schemeClr val="bg1"/>
                </a:solidFill>
                <a:latin typeface="Arial" panose="020B0604020202020204" pitchFamily="34" charset="0"/>
                <a:cs typeface="Arial" panose="020B0604020202020204" pitchFamily="34" charset="0"/>
              </a:rPr>
              <a:t>Gemeinderat Christian Pestalozzi</a:t>
            </a:r>
            <a:endParaRPr lang="de-DE" altLang="de-DE" sz="3200" dirty="0">
              <a:solidFill>
                <a:schemeClr val="bg1"/>
              </a:solidFill>
              <a:latin typeface="Arial" panose="020B0604020202020204" pitchFamily="34" charset="0"/>
              <a:cs typeface="Arial" panose="020B0604020202020204" pitchFamily="34" charset="0"/>
            </a:endParaRPr>
          </a:p>
        </p:txBody>
      </p:sp>
      <p:pic>
        <p:nvPicPr>
          <p:cNvPr id="4101" name="Picture 6" descr="Logo_Pant_485rgb">
            <a:extLst>
              <a:ext uri="{FF2B5EF4-FFF2-40B4-BE49-F238E27FC236}">
                <a16:creationId xmlns:a16="http://schemas.microsoft.com/office/drawing/2014/main" id="{40F1BB14-2AAE-EA8E-4B9E-46674042E09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24575" y="415925"/>
            <a:ext cx="23241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FAB8A39-BC9D-AAB9-4171-7EC04FD6CAA2}"/>
              </a:ext>
            </a:extLst>
          </p:cNvPr>
          <p:cNvSpPr>
            <a:spLocks noGrp="1" noChangeArrowheads="1"/>
          </p:cNvSpPr>
          <p:nvPr>
            <p:ph type="title"/>
          </p:nvPr>
        </p:nvSpPr>
        <p:spPr>
          <a:xfrm>
            <a:off x="430213" y="525463"/>
            <a:ext cx="6365442" cy="915987"/>
          </a:xfrm>
        </p:spPr>
        <p:txBody>
          <a:bodyPr/>
          <a:lstStyle/>
          <a:p>
            <a:pPr eaLnBrk="1" hangingPunct="1">
              <a:lnSpc>
                <a:spcPct val="130000"/>
              </a:lnSpc>
            </a:pPr>
            <a:r>
              <a:rPr lang="de-CH" altLang="de-DE" sz="2400" dirty="0">
                <a:latin typeface="Arial" panose="020B0604020202020204" pitchFamily="34" charset="0"/>
                <a:cs typeface="Arial" panose="020B0604020202020204" pitchFamily="34" charset="0"/>
              </a:rPr>
              <a:t>Mehrwertabgabe-Reglement</a:t>
            </a:r>
            <a:endParaRPr lang="de-DE" altLang="de-DE" sz="2400" dirty="0">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5502227F-DB87-DAEF-BAA7-A8A2B775FA24}"/>
              </a:ext>
            </a:extLst>
          </p:cNvPr>
          <p:cNvSpPr txBox="1"/>
          <p:nvPr/>
        </p:nvSpPr>
        <p:spPr>
          <a:xfrm>
            <a:off x="430212" y="1729946"/>
            <a:ext cx="8550826" cy="3032561"/>
          </a:xfrm>
          <a:prstGeom prst="rect">
            <a:avLst/>
          </a:prstGeom>
          <a:noFill/>
        </p:spPr>
        <p:txBody>
          <a:bodyPr wrap="square">
            <a:spAutoFit/>
          </a:bodyPr>
          <a:lstStyle/>
          <a:p>
            <a:r>
              <a:rPr lang="de-CH" b="1" dirty="0"/>
              <a:t>§ 9 Erschliessungsabgaben und Gebühren</a:t>
            </a:r>
          </a:p>
          <a:p>
            <a:pPr>
              <a:lnSpc>
                <a:spcPct val="110000"/>
              </a:lnSpc>
            </a:pPr>
            <a:r>
              <a:rPr lang="de-CH" baseline="30000" dirty="0"/>
              <a:t>1</a:t>
            </a:r>
            <a:r>
              <a:rPr lang="de-CH" dirty="0"/>
              <a:t> Erschliessungsabgaben (Gebühren und Beiträge) für Wasser-, Abwasser-, Strassenanlagen etc. sowie Gebühren für die Baubewilligung oder Planungsverfahren werden separat nach Massgabe des jeweiligen Reglements erhoben.</a:t>
            </a:r>
          </a:p>
          <a:p>
            <a:endParaRPr lang="de-CH" dirty="0"/>
          </a:p>
          <a:p>
            <a:r>
              <a:rPr lang="de-CH" b="1" dirty="0"/>
              <a:t>§ 10 Genehmigung und Inkrafttreten</a:t>
            </a:r>
          </a:p>
          <a:p>
            <a:pPr>
              <a:lnSpc>
                <a:spcPct val="110000"/>
              </a:lnSpc>
            </a:pPr>
            <a:r>
              <a:rPr lang="de-CH" baseline="30000" dirty="0"/>
              <a:t>1</a:t>
            </a:r>
            <a:r>
              <a:rPr lang="de-CH" dirty="0"/>
              <a:t> Der Gemeinderat beschliesst nach Genehmigung durch die Bau- und Umweltschutzdirektion des Kantons Basel-Landschaft das Inkrafttreten des Reglements.</a:t>
            </a:r>
          </a:p>
        </p:txBody>
      </p:sp>
    </p:spTree>
    <p:extLst>
      <p:ext uri="{BB962C8B-B14F-4D97-AF65-F5344CB8AC3E}">
        <p14:creationId xmlns:p14="http://schemas.microsoft.com/office/powerpoint/2010/main" val="3201079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FAB8A39-BC9D-AAB9-4171-7EC04FD6CAA2}"/>
              </a:ext>
            </a:extLst>
          </p:cNvPr>
          <p:cNvSpPr>
            <a:spLocks noGrp="1" noChangeArrowheads="1"/>
          </p:cNvSpPr>
          <p:nvPr>
            <p:ph type="title"/>
          </p:nvPr>
        </p:nvSpPr>
        <p:spPr>
          <a:xfrm>
            <a:off x="430213" y="525463"/>
            <a:ext cx="6365442" cy="915987"/>
          </a:xfrm>
        </p:spPr>
        <p:txBody>
          <a:bodyPr/>
          <a:lstStyle/>
          <a:p>
            <a:pPr eaLnBrk="1" hangingPunct="1">
              <a:lnSpc>
                <a:spcPct val="130000"/>
              </a:lnSpc>
            </a:pPr>
            <a:r>
              <a:rPr lang="de-CH" altLang="de-DE" sz="2400" dirty="0">
                <a:latin typeface="Arial" panose="020B0604020202020204" pitchFamily="34" charset="0"/>
                <a:cs typeface="Arial" panose="020B0604020202020204" pitchFamily="34" charset="0"/>
              </a:rPr>
              <a:t>Mehrwertabgabe-Reglement:</a:t>
            </a:r>
            <a:br>
              <a:rPr lang="de-CH" altLang="de-DE" sz="2400" dirty="0">
                <a:latin typeface="Arial" panose="020B0604020202020204" pitchFamily="34" charset="0"/>
                <a:cs typeface="Arial" panose="020B0604020202020204" pitchFamily="34" charset="0"/>
              </a:rPr>
            </a:br>
            <a:r>
              <a:rPr lang="de-CH" altLang="de-DE" sz="2400" dirty="0">
                <a:latin typeface="Arial" panose="020B0604020202020204" pitchFamily="34" charset="0"/>
                <a:cs typeface="Arial" panose="020B0604020202020204" pitchFamily="34" charset="0"/>
              </a:rPr>
              <a:t>wichtigste Inhalte</a:t>
            </a:r>
            <a:endParaRPr lang="de-DE" altLang="de-DE" sz="2400" dirty="0">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5502227F-DB87-DAEF-BAA7-A8A2B775FA24}"/>
              </a:ext>
            </a:extLst>
          </p:cNvPr>
          <p:cNvSpPr txBox="1"/>
          <p:nvPr/>
        </p:nvSpPr>
        <p:spPr>
          <a:xfrm>
            <a:off x="430212" y="1729946"/>
            <a:ext cx="8550826" cy="4435060"/>
          </a:xfrm>
          <a:prstGeom prst="rect">
            <a:avLst/>
          </a:prstGeom>
          <a:noFill/>
        </p:spPr>
        <p:txBody>
          <a:bodyPr wrap="square">
            <a:spAutoFit/>
          </a:bodyPr>
          <a:lstStyle/>
          <a:p>
            <a:r>
              <a:rPr lang="de-CH" b="1" dirty="0"/>
              <a:t>Abgabe von 30 % des Mehrwerts</a:t>
            </a:r>
          </a:p>
          <a:p>
            <a:pPr marL="342900" indent="-342900">
              <a:lnSpc>
                <a:spcPct val="130000"/>
              </a:lnSpc>
              <a:spcBef>
                <a:spcPts val="0"/>
              </a:spcBef>
              <a:buClr>
                <a:srgbClr val="B30415"/>
              </a:buClr>
              <a:buFont typeface="Wingdings" pitchFamily="2" charset="2"/>
              <a:buChar char="§"/>
            </a:pPr>
            <a:r>
              <a:rPr lang="de-CH" dirty="0"/>
              <a:t>bei erheblicher Steigerung des Bodenwerts («Planungsmehrwert»)</a:t>
            </a:r>
          </a:p>
          <a:p>
            <a:pPr marL="342900" indent="-342900">
              <a:lnSpc>
                <a:spcPct val="130000"/>
              </a:lnSpc>
              <a:spcBef>
                <a:spcPts val="0"/>
              </a:spcBef>
              <a:buClr>
                <a:srgbClr val="B30415"/>
              </a:buClr>
              <a:buFont typeface="Wingdings" pitchFamily="2" charset="2"/>
              <a:buChar char="§"/>
            </a:pPr>
            <a:r>
              <a:rPr lang="de-CH" dirty="0"/>
              <a:t>keine Abgabe, wenn Mehrwert weniger als CHF 30’000</a:t>
            </a:r>
          </a:p>
          <a:p>
            <a:pPr>
              <a:lnSpc>
                <a:spcPct val="130000"/>
              </a:lnSpc>
              <a:spcBef>
                <a:spcPts val="0"/>
              </a:spcBef>
              <a:buClr>
                <a:srgbClr val="B30415"/>
              </a:buClr>
            </a:pPr>
            <a:endParaRPr lang="de-CH" sz="1000" dirty="0"/>
          </a:p>
          <a:p>
            <a:r>
              <a:rPr lang="de-CH" b="1" dirty="0">
                <a:ea typeface="Times New Roman" panose="02020603050405020304" pitchFamily="18" charset="0"/>
              </a:rPr>
              <a:t>Relevant in vier Fällen</a:t>
            </a:r>
            <a:endParaRPr lang="de-CH" dirty="0">
              <a:effectLst/>
              <a:ea typeface="Times New Roman" panose="02020603050405020304" pitchFamily="18" charset="0"/>
            </a:endParaRPr>
          </a:p>
          <a:p>
            <a:pPr marL="342900" indent="-342900">
              <a:lnSpc>
                <a:spcPct val="130000"/>
              </a:lnSpc>
              <a:spcBef>
                <a:spcPts val="0"/>
              </a:spcBef>
              <a:buClr>
                <a:srgbClr val="B30415"/>
              </a:buClr>
              <a:buFont typeface="Wingdings" pitchFamily="2" charset="2"/>
              <a:buChar char="§"/>
            </a:pPr>
            <a:r>
              <a:rPr lang="de-CH" dirty="0"/>
              <a:t>Umzonungen (z. B. Umzonung Gewerbezone in Mischzone)</a:t>
            </a:r>
          </a:p>
          <a:p>
            <a:pPr marL="342900" indent="-342900">
              <a:lnSpc>
                <a:spcPct val="130000"/>
              </a:lnSpc>
              <a:spcBef>
                <a:spcPts val="0"/>
              </a:spcBef>
              <a:buClr>
                <a:srgbClr val="B30415"/>
              </a:buClr>
              <a:buFont typeface="Wingdings" pitchFamily="2" charset="2"/>
              <a:buChar char="§"/>
            </a:pPr>
            <a:r>
              <a:rPr lang="de-CH" dirty="0" err="1"/>
              <a:t>Aufzonungen</a:t>
            </a:r>
            <a:r>
              <a:rPr lang="de-CH" dirty="0"/>
              <a:t> (Nutzungsmöglichkeit in einer Wohnzone wird erhöht)</a:t>
            </a:r>
          </a:p>
          <a:p>
            <a:pPr marL="342900" indent="-342900">
              <a:lnSpc>
                <a:spcPct val="130000"/>
              </a:lnSpc>
              <a:spcBef>
                <a:spcPts val="0"/>
              </a:spcBef>
              <a:buClr>
                <a:srgbClr val="B30415"/>
              </a:buClr>
              <a:buFont typeface="Wingdings" pitchFamily="2" charset="2"/>
              <a:buChar char="§"/>
            </a:pPr>
            <a:r>
              <a:rPr lang="de-CH" dirty="0"/>
              <a:t>Quartierplanungen, die verbesserte Nutzungsmöglichkeit bringen</a:t>
            </a:r>
          </a:p>
          <a:p>
            <a:pPr marL="342900" indent="-342900">
              <a:lnSpc>
                <a:spcPct val="130000"/>
              </a:lnSpc>
              <a:spcBef>
                <a:spcPts val="0"/>
              </a:spcBef>
              <a:buClr>
                <a:srgbClr val="B30415"/>
              </a:buClr>
              <a:buFont typeface="Wingdings" pitchFamily="2" charset="2"/>
              <a:buChar char="§"/>
            </a:pPr>
            <a:r>
              <a:rPr lang="de-CH" dirty="0"/>
              <a:t>Ausnahmeüberbauungen nach einheitlichem Plan</a:t>
            </a:r>
          </a:p>
          <a:p>
            <a:pPr>
              <a:lnSpc>
                <a:spcPct val="100000"/>
              </a:lnSpc>
              <a:spcBef>
                <a:spcPct val="0"/>
              </a:spcBef>
              <a:buClrTx/>
            </a:pPr>
            <a:endParaRPr lang="de-CH" sz="1000" dirty="0">
              <a:ea typeface="Times New Roman" panose="02020603050405020304" pitchFamily="18" charset="0"/>
            </a:endParaRPr>
          </a:p>
          <a:p>
            <a:pPr>
              <a:lnSpc>
                <a:spcPct val="100000"/>
              </a:lnSpc>
              <a:spcBef>
                <a:spcPct val="0"/>
              </a:spcBef>
              <a:buClrTx/>
            </a:pPr>
            <a:r>
              <a:rPr lang="de-CH" b="1" dirty="0">
                <a:ea typeface="Times New Roman" panose="02020603050405020304" pitchFamily="18" charset="0"/>
              </a:rPr>
              <a:t>Fälligkeit erst bei</a:t>
            </a:r>
          </a:p>
          <a:p>
            <a:pPr marL="342900" indent="-342900">
              <a:lnSpc>
                <a:spcPct val="130000"/>
              </a:lnSpc>
              <a:spcBef>
                <a:spcPts val="0"/>
              </a:spcBef>
              <a:buClr>
                <a:srgbClr val="B30415"/>
              </a:buClr>
              <a:buFont typeface="Wingdings" pitchFamily="2" charset="2"/>
              <a:buChar char="§"/>
            </a:pPr>
            <a:r>
              <a:rPr lang="de-CH" dirty="0"/>
              <a:t>rechtskräftige Baubewilligung gestützt auf die </a:t>
            </a:r>
            <a:r>
              <a:rPr lang="de-CH"/>
              <a:t>neue Nutzungsmöglichkeit</a:t>
            </a:r>
            <a:endParaRPr lang="de-CH" dirty="0"/>
          </a:p>
          <a:p>
            <a:pPr marL="342900" indent="-342900">
              <a:lnSpc>
                <a:spcPct val="130000"/>
              </a:lnSpc>
              <a:spcBef>
                <a:spcPts val="0"/>
              </a:spcBef>
              <a:buClr>
                <a:srgbClr val="B30415"/>
              </a:buClr>
              <a:buFont typeface="Wingdings" pitchFamily="2" charset="2"/>
              <a:buChar char="§"/>
            </a:pPr>
            <a:r>
              <a:rPr lang="de-CH" dirty="0"/>
              <a:t>Verkauf der Parzelle oder Abgabe im Baurecht</a:t>
            </a:r>
          </a:p>
          <a:p>
            <a:pPr marL="285750" indent="-285750">
              <a:lnSpc>
                <a:spcPct val="100000"/>
              </a:lnSpc>
              <a:spcBef>
                <a:spcPct val="0"/>
              </a:spcBef>
              <a:buClrTx/>
              <a:buFont typeface="Arial" panose="020B0604020202020204" pitchFamily="34" charset="0"/>
              <a:buChar char="•"/>
            </a:pPr>
            <a:endParaRPr lang="de-CH" dirty="0">
              <a:ea typeface="Times New Roman" panose="02020603050405020304" pitchFamily="18" charset="0"/>
            </a:endParaRPr>
          </a:p>
        </p:txBody>
      </p:sp>
    </p:spTree>
    <p:extLst>
      <p:ext uri="{BB962C8B-B14F-4D97-AF65-F5344CB8AC3E}">
        <p14:creationId xmlns:p14="http://schemas.microsoft.com/office/powerpoint/2010/main" val="1525266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FAB8A39-BC9D-AAB9-4171-7EC04FD6CAA2}"/>
              </a:ext>
            </a:extLst>
          </p:cNvPr>
          <p:cNvSpPr>
            <a:spLocks noGrp="1" noChangeArrowheads="1"/>
          </p:cNvSpPr>
          <p:nvPr>
            <p:ph type="title"/>
          </p:nvPr>
        </p:nvSpPr>
        <p:spPr>
          <a:xfrm>
            <a:off x="430213" y="525463"/>
            <a:ext cx="6059487" cy="915987"/>
          </a:xfrm>
        </p:spPr>
        <p:txBody>
          <a:bodyPr/>
          <a:lstStyle/>
          <a:p>
            <a:pPr eaLnBrk="1" hangingPunct="1"/>
            <a:r>
              <a:rPr lang="de-DE" altLang="de-DE" sz="2400" dirty="0">
                <a:latin typeface="Arial" panose="020B0604020202020204" pitchFamily="34" charset="0"/>
                <a:cs typeface="Arial" panose="020B0604020202020204" pitchFamily="34" charset="0"/>
              </a:rPr>
              <a:t>Die Revision der Ortsplanung</a:t>
            </a:r>
            <a:br>
              <a:rPr lang="de-DE" altLang="de-DE" sz="2400" dirty="0">
                <a:latin typeface="Arial" panose="020B0604020202020204" pitchFamily="34" charset="0"/>
                <a:cs typeface="Arial" panose="020B0604020202020204" pitchFamily="34" charset="0"/>
              </a:rPr>
            </a:br>
            <a:r>
              <a:rPr lang="de-DE" altLang="de-DE" sz="2400" dirty="0">
                <a:latin typeface="Arial" panose="020B0604020202020204" pitchFamily="34" charset="0"/>
                <a:cs typeface="Arial" panose="020B0604020202020204" pitchFamily="34" charset="0"/>
              </a:rPr>
              <a:t>ist in Arbeit</a:t>
            </a:r>
          </a:p>
        </p:txBody>
      </p:sp>
      <p:sp>
        <p:nvSpPr>
          <p:cNvPr id="3" name="Textfeld 2">
            <a:extLst>
              <a:ext uri="{FF2B5EF4-FFF2-40B4-BE49-F238E27FC236}">
                <a16:creationId xmlns:a16="http://schemas.microsoft.com/office/drawing/2014/main" id="{5502227F-DB87-DAEF-BAA7-A8A2B775FA24}"/>
              </a:ext>
            </a:extLst>
          </p:cNvPr>
          <p:cNvSpPr txBox="1"/>
          <p:nvPr/>
        </p:nvSpPr>
        <p:spPr>
          <a:xfrm>
            <a:off x="430213" y="1729946"/>
            <a:ext cx="4698102" cy="4330416"/>
          </a:xfrm>
          <a:prstGeom prst="rect">
            <a:avLst/>
          </a:prstGeom>
          <a:noFill/>
        </p:spPr>
        <p:txBody>
          <a:bodyPr wrap="square">
            <a:spAutoFit/>
          </a:bodyPr>
          <a:lstStyle/>
          <a:p>
            <a:pPr>
              <a:lnSpc>
                <a:spcPct val="130000"/>
              </a:lnSpc>
              <a:spcBef>
                <a:spcPct val="0"/>
              </a:spcBef>
              <a:buClrTx/>
            </a:pPr>
            <a:r>
              <a:rPr lang="de-CH" b="1" dirty="0"/>
              <a:t>Revision Zonenplan und Zonenreglement Siedlung</a:t>
            </a:r>
            <a:endParaRPr lang="de-CH" dirty="0"/>
          </a:p>
          <a:p>
            <a:pPr marL="342900" indent="-342900">
              <a:lnSpc>
                <a:spcPct val="130000"/>
              </a:lnSpc>
              <a:spcBef>
                <a:spcPts val="0"/>
              </a:spcBef>
              <a:buClr>
                <a:srgbClr val="B30415"/>
              </a:buClr>
              <a:buFont typeface="Wingdings" pitchFamily="2" charset="2"/>
              <a:buChar char="§"/>
            </a:pPr>
            <a:r>
              <a:rPr lang="de-CH" dirty="0"/>
              <a:t>Wo und wie soll der Siedlungsraum weiterentwickelt werden.</a:t>
            </a:r>
          </a:p>
          <a:p>
            <a:pPr marL="342900" indent="-342900">
              <a:lnSpc>
                <a:spcPct val="130000"/>
              </a:lnSpc>
              <a:spcBef>
                <a:spcPts val="0"/>
              </a:spcBef>
              <a:buClr>
                <a:srgbClr val="B30415"/>
              </a:buClr>
              <a:buFont typeface="Wingdings" pitchFamily="2" charset="2"/>
              <a:buChar char="§"/>
            </a:pPr>
            <a:r>
              <a:rPr lang="de-CH" dirty="0"/>
              <a:t>Wohn- und Lebensqualität erhalten und fördern.</a:t>
            </a:r>
          </a:p>
          <a:p>
            <a:pPr marL="342900" indent="-342900">
              <a:lnSpc>
                <a:spcPct val="130000"/>
              </a:lnSpc>
              <a:spcBef>
                <a:spcPts val="0"/>
              </a:spcBef>
              <a:buClr>
                <a:srgbClr val="B30415"/>
              </a:buClr>
              <a:buFont typeface="Wingdings" pitchFamily="2" charset="2"/>
              <a:buChar char="§"/>
            </a:pPr>
            <a:r>
              <a:rPr lang="de-CH" dirty="0"/>
              <a:t>Moderate Bevölkerungsentwicklung, </a:t>
            </a:r>
            <a:br>
              <a:rPr lang="de-CH" dirty="0"/>
            </a:br>
            <a:r>
              <a:rPr lang="de-CH" dirty="0"/>
              <a:t>d. h. Verdichtung nur wo sinnvoll</a:t>
            </a:r>
          </a:p>
          <a:p>
            <a:pPr marL="342900" indent="-342900">
              <a:lnSpc>
                <a:spcPct val="130000"/>
              </a:lnSpc>
              <a:spcBef>
                <a:spcPts val="0"/>
              </a:spcBef>
              <a:buClr>
                <a:srgbClr val="B30415"/>
              </a:buClr>
              <a:buFont typeface="Wingdings" pitchFamily="2" charset="2"/>
              <a:buChar char="§"/>
            </a:pPr>
            <a:r>
              <a:rPr lang="de-CH" dirty="0"/>
              <a:t>Grundlagen: Innenentwicklungsstrategie (2015), Räumliche Entwicklungsstrategie (RES, 2019) </a:t>
            </a:r>
          </a:p>
          <a:p>
            <a:pPr marL="285750" indent="-285750">
              <a:buFont typeface="Arial" panose="020B0604020202020204" pitchFamily="34" charset="0"/>
              <a:buChar char="•"/>
            </a:pPr>
            <a:endParaRPr lang="de-CH" dirty="0"/>
          </a:p>
        </p:txBody>
      </p:sp>
      <p:pic>
        <p:nvPicPr>
          <p:cNvPr id="8" name="Grafik 7">
            <a:extLst>
              <a:ext uri="{FF2B5EF4-FFF2-40B4-BE49-F238E27FC236}">
                <a16:creationId xmlns:a16="http://schemas.microsoft.com/office/drawing/2014/main" id="{9719E7B2-7AB3-4F8C-B042-4CBBA12FF2DF}"/>
              </a:ext>
            </a:extLst>
          </p:cNvPr>
          <p:cNvPicPr/>
          <p:nvPr/>
        </p:nvPicPr>
        <p:blipFill>
          <a:blip r:embed="rId3"/>
          <a:stretch>
            <a:fillRect/>
          </a:stretch>
        </p:blipFill>
        <p:spPr>
          <a:xfrm>
            <a:off x="5128315" y="2599091"/>
            <a:ext cx="4015685" cy="3144483"/>
          </a:xfrm>
          <a:prstGeom prst="rect">
            <a:avLst/>
          </a:prstGeom>
        </p:spPr>
      </p:pic>
    </p:spTree>
    <p:extLst>
      <p:ext uri="{BB962C8B-B14F-4D97-AF65-F5344CB8AC3E}">
        <p14:creationId xmlns:p14="http://schemas.microsoft.com/office/powerpoint/2010/main" val="1179258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FAB8A39-BC9D-AAB9-4171-7EC04FD6CAA2}"/>
              </a:ext>
            </a:extLst>
          </p:cNvPr>
          <p:cNvSpPr>
            <a:spLocks noGrp="1" noChangeArrowheads="1"/>
          </p:cNvSpPr>
          <p:nvPr>
            <p:ph type="title"/>
          </p:nvPr>
        </p:nvSpPr>
        <p:spPr>
          <a:xfrm>
            <a:off x="430213" y="525463"/>
            <a:ext cx="6059487" cy="915987"/>
          </a:xfrm>
        </p:spPr>
        <p:txBody>
          <a:bodyPr/>
          <a:lstStyle/>
          <a:p>
            <a:pPr eaLnBrk="1" hangingPunct="1"/>
            <a:r>
              <a:rPr lang="de-DE" altLang="de-DE" sz="2400" dirty="0">
                <a:latin typeface="Arial" panose="020B0604020202020204" pitchFamily="34" charset="0"/>
                <a:cs typeface="Arial" panose="020B0604020202020204" pitchFamily="34" charset="0"/>
              </a:rPr>
              <a:t>Revision wird zu Bodenmehrwerten führen</a:t>
            </a:r>
          </a:p>
        </p:txBody>
      </p:sp>
      <p:sp>
        <p:nvSpPr>
          <p:cNvPr id="3" name="Textfeld 2">
            <a:extLst>
              <a:ext uri="{FF2B5EF4-FFF2-40B4-BE49-F238E27FC236}">
                <a16:creationId xmlns:a16="http://schemas.microsoft.com/office/drawing/2014/main" id="{5502227F-DB87-DAEF-BAA7-A8A2B775FA24}"/>
              </a:ext>
            </a:extLst>
          </p:cNvPr>
          <p:cNvSpPr txBox="1"/>
          <p:nvPr/>
        </p:nvSpPr>
        <p:spPr>
          <a:xfrm>
            <a:off x="430213" y="1729946"/>
            <a:ext cx="4979856" cy="4690515"/>
          </a:xfrm>
          <a:prstGeom prst="rect">
            <a:avLst/>
          </a:prstGeom>
          <a:noFill/>
        </p:spPr>
        <p:txBody>
          <a:bodyPr wrap="square">
            <a:spAutoFit/>
          </a:bodyPr>
          <a:lstStyle/>
          <a:p>
            <a:pPr>
              <a:lnSpc>
                <a:spcPct val="130000"/>
              </a:lnSpc>
            </a:pPr>
            <a:r>
              <a:rPr lang="de-CH" dirty="0"/>
              <a:t>In bestimmten Gebieten wird eine bessere Ausnützung der Bauzonen ermöglicht:</a:t>
            </a:r>
          </a:p>
          <a:p>
            <a:pPr marL="342900" indent="-342900">
              <a:lnSpc>
                <a:spcPct val="130000"/>
              </a:lnSpc>
              <a:spcBef>
                <a:spcPts val="0"/>
              </a:spcBef>
              <a:buClr>
                <a:srgbClr val="B30415"/>
              </a:buClr>
              <a:buFont typeface="Wingdings" pitchFamily="2" charset="2"/>
              <a:buChar char="§"/>
            </a:pPr>
            <a:r>
              <a:rPr lang="de-CH" dirty="0"/>
              <a:t>Einzelne Grundeigentümerinnen und Grundeigentümer werden von einer besseren Ausnützung profitieren</a:t>
            </a:r>
          </a:p>
          <a:p>
            <a:pPr marL="342900" indent="-342900">
              <a:lnSpc>
                <a:spcPct val="130000"/>
              </a:lnSpc>
              <a:spcBef>
                <a:spcPts val="0"/>
              </a:spcBef>
              <a:buClr>
                <a:srgbClr val="B30415"/>
              </a:buClr>
              <a:buFont typeface="Wingdings" pitchFamily="2" charset="2"/>
              <a:buChar char="§"/>
            </a:pPr>
            <a:r>
              <a:rPr lang="de-CH" dirty="0"/>
              <a:t>Gemäss aktuellem Planungsstand: </a:t>
            </a:r>
            <a:br>
              <a:rPr lang="de-CH" dirty="0"/>
            </a:br>
            <a:r>
              <a:rPr lang="de-CH" dirty="0"/>
              <a:t>ca. 400 von 5’250 Bauland-Parzellen werden von der Mehrwertabgabe-Regelung betroffen sein.</a:t>
            </a:r>
          </a:p>
          <a:p>
            <a:pPr marL="342900" indent="-342900">
              <a:lnSpc>
                <a:spcPct val="130000"/>
              </a:lnSpc>
              <a:spcBef>
                <a:spcPts val="0"/>
              </a:spcBef>
              <a:buClr>
                <a:srgbClr val="B30415"/>
              </a:buClr>
              <a:buFont typeface="Wingdings" pitchFamily="2" charset="2"/>
              <a:buChar char="§"/>
            </a:pPr>
            <a:r>
              <a:rPr lang="de-CH" dirty="0"/>
              <a:t>Wichtig zu wissen: Nicht alle Grundbesitzenden, die von einer </a:t>
            </a:r>
            <a:r>
              <a:rPr lang="de-CH" dirty="0" err="1"/>
              <a:t>Aufzonung</a:t>
            </a:r>
            <a:r>
              <a:rPr lang="de-CH" dirty="0"/>
              <a:t> profitieren, zahlen in Oberwil Steuern</a:t>
            </a:r>
          </a:p>
          <a:p>
            <a:pPr marL="285750" indent="-285750">
              <a:buFont typeface="Arial" panose="020B0604020202020204" pitchFamily="34" charset="0"/>
              <a:buChar char="•"/>
            </a:pPr>
            <a:endParaRPr lang="de-CH" dirty="0"/>
          </a:p>
        </p:txBody>
      </p:sp>
      <p:pic>
        <p:nvPicPr>
          <p:cNvPr id="5" name="Grafik 4">
            <a:extLst>
              <a:ext uri="{FF2B5EF4-FFF2-40B4-BE49-F238E27FC236}">
                <a16:creationId xmlns:a16="http://schemas.microsoft.com/office/drawing/2014/main" id="{1C306918-0469-3A32-337B-81B7FD21C3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10069" y="1720109"/>
            <a:ext cx="3632329" cy="5137891"/>
          </a:xfrm>
          <a:prstGeom prst="rect">
            <a:avLst/>
          </a:prstGeom>
        </p:spPr>
      </p:pic>
    </p:spTree>
    <p:extLst>
      <p:ext uri="{BB962C8B-B14F-4D97-AF65-F5344CB8AC3E}">
        <p14:creationId xmlns:p14="http://schemas.microsoft.com/office/powerpoint/2010/main" val="3073749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502227F-DB87-DAEF-BAA7-A8A2B775FA24}"/>
              </a:ext>
            </a:extLst>
          </p:cNvPr>
          <p:cNvSpPr txBox="1"/>
          <p:nvPr/>
        </p:nvSpPr>
        <p:spPr>
          <a:xfrm>
            <a:off x="430213" y="1729946"/>
            <a:ext cx="5485757" cy="3766672"/>
          </a:xfrm>
          <a:prstGeom prst="rect">
            <a:avLst/>
          </a:prstGeom>
          <a:noFill/>
        </p:spPr>
        <p:txBody>
          <a:bodyPr wrap="square">
            <a:spAutoFit/>
          </a:bodyPr>
          <a:lstStyle/>
          <a:p>
            <a:r>
              <a:rPr lang="de-CH" b="1" dirty="0"/>
              <a:t>Die Mittel werden in der Gemeinde für Massnahmen der Raumplanung reinvestiert </a:t>
            </a:r>
            <a:br>
              <a:rPr lang="de-CH" b="1" dirty="0"/>
            </a:br>
            <a:r>
              <a:rPr lang="de-CH" b="1" dirty="0"/>
              <a:t>wie z. B. für:</a:t>
            </a:r>
          </a:p>
          <a:p>
            <a:pPr marL="342900" lvl="1" indent="-342900">
              <a:lnSpc>
                <a:spcPct val="130000"/>
              </a:lnSpc>
              <a:spcBef>
                <a:spcPts val="0"/>
              </a:spcBef>
              <a:buClr>
                <a:srgbClr val="B30415"/>
              </a:buClr>
              <a:buFont typeface="Wingdings" pitchFamily="2" charset="2"/>
              <a:buChar char="§"/>
            </a:pPr>
            <a:r>
              <a:rPr lang="de-CH" dirty="0"/>
              <a:t>Attraktive öffentliche Freiräume </a:t>
            </a:r>
            <a:br>
              <a:rPr lang="de-CH" dirty="0"/>
            </a:br>
            <a:r>
              <a:rPr lang="de-CH" dirty="0"/>
              <a:t>&gt; Gestaltung Eisweiher</a:t>
            </a:r>
          </a:p>
          <a:p>
            <a:pPr marL="342900" lvl="1" indent="-342900">
              <a:lnSpc>
                <a:spcPct val="130000"/>
              </a:lnSpc>
              <a:spcBef>
                <a:spcPts val="0"/>
              </a:spcBef>
              <a:buClr>
                <a:srgbClr val="B30415"/>
              </a:buClr>
              <a:buFont typeface="Wingdings" pitchFamily="2" charset="2"/>
              <a:buChar char="§"/>
            </a:pPr>
            <a:r>
              <a:rPr lang="de-CH" dirty="0"/>
              <a:t>Sport- und Freizeitanlagen </a:t>
            </a:r>
            <a:br>
              <a:rPr lang="de-CH" dirty="0"/>
            </a:br>
            <a:r>
              <a:rPr lang="de-CH" dirty="0"/>
              <a:t>&gt; Verlagerung der Fussballplätze ins Entenwuhr</a:t>
            </a:r>
          </a:p>
          <a:p>
            <a:pPr marL="342900" lvl="1" indent="-342900">
              <a:lnSpc>
                <a:spcPct val="130000"/>
              </a:lnSpc>
              <a:spcBef>
                <a:spcPts val="0"/>
              </a:spcBef>
              <a:buClr>
                <a:srgbClr val="B30415"/>
              </a:buClr>
              <a:buFont typeface="Wingdings" pitchFamily="2" charset="2"/>
              <a:buChar char="§"/>
            </a:pPr>
            <a:r>
              <a:rPr lang="de-CH" dirty="0" err="1"/>
              <a:t>öV</a:t>
            </a:r>
            <a:r>
              <a:rPr lang="de-CH" dirty="0"/>
              <a:t>-Anlagen </a:t>
            </a:r>
            <a:br>
              <a:rPr lang="de-CH" dirty="0"/>
            </a:br>
            <a:r>
              <a:rPr lang="de-CH" dirty="0"/>
              <a:t>&gt; Ausrüstung der Ortsbus-Haltestellen</a:t>
            </a:r>
          </a:p>
          <a:p>
            <a:pPr marL="342900" lvl="1" indent="-342900">
              <a:lnSpc>
                <a:spcPct val="130000"/>
              </a:lnSpc>
              <a:spcBef>
                <a:spcPts val="0"/>
              </a:spcBef>
              <a:buClr>
                <a:srgbClr val="B30415"/>
              </a:buClr>
              <a:buFont typeface="Wingdings" pitchFamily="2" charset="2"/>
              <a:buChar char="§"/>
            </a:pPr>
            <a:r>
              <a:rPr lang="de-CH" dirty="0"/>
              <a:t>Verbesserung der Siedlungsqualität </a:t>
            </a:r>
            <a:br>
              <a:rPr lang="de-CH" dirty="0"/>
            </a:br>
            <a:r>
              <a:rPr lang="de-CH" dirty="0"/>
              <a:t>&gt; Pflanzung von Bäumen, Spielplätze</a:t>
            </a:r>
          </a:p>
        </p:txBody>
      </p:sp>
      <p:sp>
        <p:nvSpPr>
          <p:cNvPr id="2" name="Titel 1">
            <a:extLst>
              <a:ext uri="{FF2B5EF4-FFF2-40B4-BE49-F238E27FC236}">
                <a16:creationId xmlns:a16="http://schemas.microsoft.com/office/drawing/2014/main" id="{47604709-D258-0216-6A16-833ACF46AB8E}"/>
              </a:ext>
            </a:extLst>
          </p:cNvPr>
          <p:cNvSpPr>
            <a:spLocks noGrp="1"/>
          </p:cNvSpPr>
          <p:nvPr>
            <p:ph type="title"/>
          </p:nvPr>
        </p:nvSpPr>
        <p:spPr>
          <a:xfrm>
            <a:off x="605481" y="525463"/>
            <a:ext cx="5485757" cy="915987"/>
          </a:xfrm>
        </p:spPr>
        <p:txBody>
          <a:bodyPr/>
          <a:lstStyle/>
          <a:p>
            <a:r>
              <a:rPr lang="de-DE" sz="2400" dirty="0">
                <a:latin typeface="Arial" panose="020B0604020202020204" pitchFamily="34" charset="0"/>
                <a:cs typeface="Arial" panose="020B0604020202020204" pitchFamily="34" charset="0"/>
              </a:rPr>
              <a:t>Erträge aus Mehrwertabgabe – </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in der Verordnung geregelt</a:t>
            </a:r>
          </a:p>
        </p:txBody>
      </p:sp>
      <p:pic>
        <p:nvPicPr>
          <p:cNvPr id="5" name="Grafik 4">
            <a:extLst>
              <a:ext uri="{FF2B5EF4-FFF2-40B4-BE49-F238E27FC236}">
                <a16:creationId xmlns:a16="http://schemas.microsoft.com/office/drawing/2014/main" id="{77C5F89A-DC63-40A0-A748-74E600D0DEA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44858" y="4119323"/>
            <a:ext cx="3099142" cy="2324357"/>
          </a:xfrm>
          <a:prstGeom prst="rect">
            <a:avLst/>
          </a:prstGeom>
        </p:spPr>
      </p:pic>
      <p:pic>
        <p:nvPicPr>
          <p:cNvPr id="11" name="Grafik 10">
            <a:extLst>
              <a:ext uri="{FF2B5EF4-FFF2-40B4-BE49-F238E27FC236}">
                <a16:creationId xmlns:a16="http://schemas.microsoft.com/office/drawing/2014/main" id="{D54AB86F-EC7F-4217-A86D-9AB0217B3C3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44856" y="1720133"/>
            <a:ext cx="3099143" cy="2324357"/>
          </a:xfrm>
          <a:prstGeom prst="rect">
            <a:avLst/>
          </a:prstGeom>
        </p:spPr>
      </p:pic>
    </p:spTree>
    <p:extLst>
      <p:ext uri="{BB962C8B-B14F-4D97-AF65-F5344CB8AC3E}">
        <p14:creationId xmlns:p14="http://schemas.microsoft.com/office/powerpoint/2010/main" val="363711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a:extLst>
              <a:ext uri="{FF2B5EF4-FFF2-40B4-BE49-F238E27FC236}">
                <a16:creationId xmlns:a16="http://schemas.microsoft.com/office/drawing/2014/main" id="{90797C8D-685F-5DDC-979C-31C2EE8B1E77}"/>
              </a:ext>
            </a:extLst>
          </p:cNvPr>
          <p:cNvSpPr>
            <a:spLocks noChangeArrowheads="1"/>
          </p:cNvSpPr>
          <p:nvPr/>
        </p:nvSpPr>
        <p:spPr bwMode="auto">
          <a:xfrm>
            <a:off x="0" y="0"/>
            <a:ext cx="9144000" cy="2457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05000"/>
              </a:lnSpc>
              <a:spcBef>
                <a:spcPct val="45000"/>
              </a:spcBef>
              <a:buClr>
                <a:srgbClr val="B30415"/>
              </a:buClr>
              <a:buFont typeface="Wingdings" pitchFamily="2" charset="2"/>
              <a:buChar char="§"/>
              <a:defRPr sz="2200">
                <a:solidFill>
                  <a:schemeClr val="tx1"/>
                </a:solidFill>
                <a:latin typeface="Verdana" panose="020B0604030504040204" pitchFamily="34" charset="0"/>
                <a:cs typeface="Arial" panose="020B0604020202020204" pitchFamily="34" charset="0"/>
              </a:defRPr>
            </a:lvl1pPr>
            <a:lvl2pPr marL="742950" indent="-285750">
              <a:lnSpc>
                <a:spcPct val="105000"/>
              </a:lnSpc>
              <a:spcBef>
                <a:spcPct val="25000"/>
              </a:spcBef>
              <a:buClr>
                <a:srgbClr val="B30415"/>
              </a:buClr>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05000"/>
              </a:lnSpc>
              <a:spcBef>
                <a:spcPct val="25000"/>
              </a:spcBef>
              <a:buClr>
                <a:srgbClr val="B30415"/>
              </a:buClr>
              <a:buChar char="•"/>
              <a:defRPr>
                <a:solidFill>
                  <a:schemeClr val="tx1"/>
                </a:solidFill>
                <a:latin typeface="Verdana" panose="020B0604030504040204" pitchFamily="34" charset="0"/>
                <a:cs typeface="Arial" panose="020B0604020202020204" pitchFamily="34" charset="0"/>
              </a:defRPr>
            </a:lvl3pPr>
            <a:lvl4pPr marL="1600200" indent="-228600">
              <a:lnSpc>
                <a:spcPct val="105000"/>
              </a:lnSpc>
              <a:spcBef>
                <a:spcPct val="25000"/>
              </a:spcBef>
              <a:buClr>
                <a:srgbClr val="B30415"/>
              </a:buClr>
              <a:buChar char="–"/>
              <a:defRPr>
                <a:solidFill>
                  <a:schemeClr val="tx1"/>
                </a:solidFill>
                <a:latin typeface="Verdana" panose="020B0604030504040204" pitchFamily="34" charset="0"/>
                <a:cs typeface="Arial" panose="020B0604020202020204" pitchFamily="34" charset="0"/>
              </a:defRPr>
            </a:lvl4pPr>
            <a:lvl5pPr marL="2057400" indent="-228600">
              <a:lnSpc>
                <a:spcPct val="105000"/>
              </a:lnSpc>
              <a:spcBef>
                <a:spcPct val="25000"/>
              </a:spcBef>
              <a:buClr>
                <a:srgbClr val="B30415"/>
              </a:buClr>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05000"/>
              </a:lnSpc>
              <a:spcBef>
                <a:spcPct val="25000"/>
              </a:spcBef>
              <a:spcAft>
                <a:spcPct val="0"/>
              </a:spcAft>
              <a:buClr>
                <a:srgbClr val="B30415"/>
              </a:buClr>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05000"/>
              </a:lnSpc>
              <a:spcBef>
                <a:spcPct val="25000"/>
              </a:spcBef>
              <a:spcAft>
                <a:spcPct val="0"/>
              </a:spcAft>
              <a:buClr>
                <a:srgbClr val="B30415"/>
              </a:buClr>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05000"/>
              </a:lnSpc>
              <a:spcBef>
                <a:spcPct val="25000"/>
              </a:spcBef>
              <a:spcAft>
                <a:spcPct val="0"/>
              </a:spcAft>
              <a:buClr>
                <a:srgbClr val="B30415"/>
              </a:buClr>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05000"/>
              </a:lnSpc>
              <a:spcBef>
                <a:spcPct val="25000"/>
              </a:spcBef>
              <a:spcAft>
                <a:spcPct val="0"/>
              </a:spcAft>
              <a:buClr>
                <a:srgbClr val="B30415"/>
              </a:buClr>
              <a:buChar char="»"/>
              <a:defRPr>
                <a:solidFill>
                  <a:schemeClr val="tx1"/>
                </a:solidFill>
                <a:latin typeface="Verdana" panose="020B0604030504040204" pitchFamily="34" charset="0"/>
                <a:cs typeface="Arial" panose="020B0604020202020204" pitchFamily="34" charset="0"/>
              </a:defRPr>
            </a:lvl9pPr>
          </a:lstStyle>
          <a:p>
            <a:pPr eaLnBrk="1" hangingPunct="1">
              <a:lnSpc>
                <a:spcPct val="100000"/>
              </a:lnSpc>
              <a:spcBef>
                <a:spcPct val="0"/>
              </a:spcBef>
              <a:buClrTx/>
              <a:buFontTx/>
              <a:buNone/>
            </a:pPr>
            <a:endParaRPr lang="de-CH" altLang="de-DE" sz="1800" dirty="0">
              <a:latin typeface="Arial" panose="020B0604020202020204" pitchFamily="34" charset="0"/>
            </a:endParaRPr>
          </a:p>
        </p:txBody>
      </p:sp>
      <p:sp>
        <p:nvSpPr>
          <p:cNvPr id="4099" name="Rectangle 4">
            <a:extLst>
              <a:ext uri="{FF2B5EF4-FFF2-40B4-BE49-F238E27FC236}">
                <a16:creationId xmlns:a16="http://schemas.microsoft.com/office/drawing/2014/main" id="{9FCB02E5-BEDA-77F3-B08D-7B02DD07AA51}"/>
              </a:ext>
            </a:extLst>
          </p:cNvPr>
          <p:cNvSpPr>
            <a:spLocks noChangeArrowheads="1"/>
          </p:cNvSpPr>
          <p:nvPr/>
        </p:nvSpPr>
        <p:spPr bwMode="auto">
          <a:xfrm>
            <a:off x="0" y="2363788"/>
            <a:ext cx="9144000" cy="4494212"/>
          </a:xfrm>
          <a:prstGeom prst="rect">
            <a:avLst/>
          </a:prstGeom>
          <a:solidFill>
            <a:srgbClr val="B3041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05000"/>
              </a:lnSpc>
              <a:spcBef>
                <a:spcPct val="45000"/>
              </a:spcBef>
              <a:buClr>
                <a:srgbClr val="B30415"/>
              </a:buClr>
              <a:buFont typeface="Wingdings" pitchFamily="2" charset="2"/>
              <a:buChar char="§"/>
              <a:defRPr sz="2200">
                <a:solidFill>
                  <a:schemeClr val="tx1"/>
                </a:solidFill>
                <a:latin typeface="Verdana" panose="020B0604030504040204" pitchFamily="34" charset="0"/>
                <a:cs typeface="Arial" panose="020B0604020202020204" pitchFamily="34" charset="0"/>
              </a:defRPr>
            </a:lvl1pPr>
            <a:lvl2pPr marL="742950" indent="-285750">
              <a:lnSpc>
                <a:spcPct val="105000"/>
              </a:lnSpc>
              <a:spcBef>
                <a:spcPct val="25000"/>
              </a:spcBef>
              <a:buClr>
                <a:srgbClr val="B30415"/>
              </a:buClr>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05000"/>
              </a:lnSpc>
              <a:spcBef>
                <a:spcPct val="25000"/>
              </a:spcBef>
              <a:buClr>
                <a:srgbClr val="B30415"/>
              </a:buClr>
              <a:buChar char="•"/>
              <a:defRPr>
                <a:solidFill>
                  <a:schemeClr val="tx1"/>
                </a:solidFill>
                <a:latin typeface="Verdana" panose="020B0604030504040204" pitchFamily="34" charset="0"/>
                <a:cs typeface="Arial" panose="020B0604020202020204" pitchFamily="34" charset="0"/>
              </a:defRPr>
            </a:lvl3pPr>
            <a:lvl4pPr marL="1600200" indent="-228600">
              <a:lnSpc>
                <a:spcPct val="105000"/>
              </a:lnSpc>
              <a:spcBef>
                <a:spcPct val="25000"/>
              </a:spcBef>
              <a:buClr>
                <a:srgbClr val="B30415"/>
              </a:buClr>
              <a:buChar char="–"/>
              <a:defRPr>
                <a:solidFill>
                  <a:schemeClr val="tx1"/>
                </a:solidFill>
                <a:latin typeface="Verdana" panose="020B0604030504040204" pitchFamily="34" charset="0"/>
                <a:cs typeface="Arial" panose="020B0604020202020204" pitchFamily="34" charset="0"/>
              </a:defRPr>
            </a:lvl4pPr>
            <a:lvl5pPr marL="2057400" indent="-228600">
              <a:lnSpc>
                <a:spcPct val="105000"/>
              </a:lnSpc>
              <a:spcBef>
                <a:spcPct val="25000"/>
              </a:spcBef>
              <a:buClr>
                <a:srgbClr val="B30415"/>
              </a:buClr>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05000"/>
              </a:lnSpc>
              <a:spcBef>
                <a:spcPct val="25000"/>
              </a:spcBef>
              <a:spcAft>
                <a:spcPct val="0"/>
              </a:spcAft>
              <a:buClr>
                <a:srgbClr val="B30415"/>
              </a:buClr>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05000"/>
              </a:lnSpc>
              <a:spcBef>
                <a:spcPct val="25000"/>
              </a:spcBef>
              <a:spcAft>
                <a:spcPct val="0"/>
              </a:spcAft>
              <a:buClr>
                <a:srgbClr val="B30415"/>
              </a:buClr>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05000"/>
              </a:lnSpc>
              <a:spcBef>
                <a:spcPct val="25000"/>
              </a:spcBef>
              <a:spcAft>
                <a:spcPct val="0"/>
              </a:spcAft>
              <a:buClr>
                <a:srgbClr val="B30415"/>
              </a:buClr>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05000"/>
              </a:lnSpc>
              <a:spcBef>
                <a:spcPct val="25000"/>
              </a:spcBef>
              <a:spcAft>
                <a:spcPct val="0"/>
              </a:spcAft>
              <a:buClr>
                <a:srgbClr val="B30415"/>
              </a:buClr>
              <a:buChar char="»"/>
              <a:defRPr>
                <a:solidFill>
                  <a:schemeClr val="tx1"/>
                </a:solidFill>
                <a:latin typeface="Verdana" panose="020B0604030504040204" pitchFamily="34" charset="0"/>
                <a:cs typeface="Arial" panose="020B0604020202020204" pitchFamily="34" charset="0"/>
              </a:defRPr>
            </a:lvl9pPr>
          </a:lstStyle>
          <a:p>
            <a:pPr eaLnBrk="1" hangingPunct="1">
              <a:lnSpc>
                <a:spcPct val="100000"/>
              </a:lnSpc>
              <a:spcBef>
                <a:spcPct val="0"/>
              </a:spcBef>
              <a:buClrTx/>
              <a:buFontTx/>
              <a:buNone/>
            </a:pPr>
            <a:endParaRPr lang="de-CH" altLang="de-DE" sz="1800" dirty="0">
              <a:latin typeface="Arial" panose="020B0604020202020204" pitchFamily="34" charset="0"/>
            </a:endParaRPr>
          </a:p>
        </p:txBody>
      </p:sp>
      <p:sp>
        <p:nvSpPr>
          <p:cNvPr id="4100" name="Rectangle 2">
            <a:extLst>
              <a:ext uri="{FF2B5EF4-FFF2-40B4-BE49-F238E27FC236}">
                <a16:creationId xmlns:a16="http://schemas.microsoft.com/office/drawing/2014/main" id="{D646B715-9A24-6303-A861-92B9AA261756}"/>
              </a:ext>
            </a:extLst>
          </p:cNvPr>
          <p:cNvSpPr>
            <a:spLocks noGrp="1" noChangeArrowheads="1"/>
          </p:cNvSpPr>
          <p:nvPr>
            <p:ph type="ctrTitle"/>
          </p:nvPr>
        </p:nvSpPr>
        <p:spPr>
          <a:xfrm>
            <a:off x="1147763" y="2636838"/>
            <a:ext cx="7772400" cy="2184400"/>
          </a:xfrm>
          <a:noFill/>
        </p:spPr>
        <p:txBody>
          <a:bodyPr/>
          <a:lstStyle/>
          <a:p>
            <a:pPr eaLnBrk="1" hangingPunct="1"/>
            <a:br>
              <a:rPr lang="de-CH"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br>
              <a:rPr lang="de-CH"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r>
              <a:rPr lang="de-CH"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Danke für Ihre Aufmerksamkeit</a:t>
            </a:r>
            <a:br>
              <a:rPr lang="de-CH"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br>
              <a:rPr lang="de-CH"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endParaRPr lang="de-DE" altLang="de-DE" sz="3200" dirty="0">
              <a:solidFill>
                <a:schemeClr val="bg1"/>
              </a:solidFill>
              <a:latin typeface="Arial" panose="020B0604020202020204" pitchFamily="34" charset="0"/>
              <a:cs typeface="Arial" panose="020B0604020202020204" pitchFamily="34" charset="0"/>
            </a:endParaRPr>
          </a:p>
        </p:txBody>
      </p:sp>
      <p:pic>
        <p:nvPicPr>
          <p:cNvPr id="4101" name="Picture 6" descr="Logo_Pant_485rgb">
            <a:extLst>
              <a:ext uri="{FF2B5EF4-FFF2-40B4-BE49-F238E27FC236}">
                <a16:creationId xmlns:a16="http://schemas.microsoft.com/office/drawing/2014/main" id="{40F1BB14-2AAE-EA8E-4B9E-46674042E09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24575" y="415925"/>
            <a:ext cx="23241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369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FAB8A39-BC9D-AAB9-4171-7EC04FD6CAA2}"/>
              </a:ext>
            </a:extLst>
          </p:cNvPr>
          <p:cNvSpPr>
            <a:spLocks noGrp="1" noChangeArrowheads="1"/>
          </p:cNvSpPr>
          <p:nvPr>
            <p:ph type="title"/>
          </p:nvPr>
        </p:nvSpPr>
        <p:spPr>
          <a:xfrm>
            <a:off x="430213" y="525463"/>
            <a:ext cx="6059487" cy="915987"/>
          </a:xfrm>
        </p:spPr>
        <p:txBody>
          <a:bodyPr/>
          <a:lstStyle/>
          <a:p>
            <a:pPr eaLnBrk="1" hangingPunct="1"/>
            <a:r>
              <a:rPr lang="de-CH" altLang="de-DE" sz="2400" dirty="0">
                <a:latin typeface="Arial" panose="020B0604020202020204" pitchFamily="34" charset="0"/>
                <a:cs typeface="Arial" panose="020B0604020202020204" pitchFamily="34" charset="0"/>
              </a:rPr>
              <a:t>Das Wichtigste in Kürze</a:t>
            </a:r>
            <a:endParaRPr lang="de-DE" altLang="de-DE" sz="2400" dirty="0">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5502227F-DB87-DAEF-BAA7-A8A2B775FA24}"/>
              </a:ext>
            </a:extLst>
          </p:cNvPr>
          <p:cNvSpPr txBox="1"/>
          <p:nvPr/>
        </p:nvSpPr>
        <p:spPr>
          <a:xfrm>
            <a:off x="430212" y="1729946"/>
            <a:ext cx="8287067" cy="4548361"/>
          </a:xfrm>
          <a:prstGeom prst="rect">
            <a:avLst/>
          </a:prstGeom>
          <a:noFill/>
        </p:spPr>
        <p:txBody>
          <a:bodyPr wrap="square">
            <a:spAutoFit/>
          </a:bodyPr>
          <a:lstStyle/>
          <a:p>
            <a:pPr>
              <a:lnSpc>
                <a:spcPct val="100000"/>
              </a:lnSpc>
              <a:spcBef>
                <a:spcPct val="0"/>
              </a:spcBef>
              <a:buClrTx/>
            </a:pPr>
            <a:r>
              <a:rPr lang="de-CH" b="1" dirty="0"/>
              <a:t>Warum braucht es eine Mehrwertabgabe?</a:t>
            </a:r>
            <a:endParaRPr lang="de-CH" dirty="0"/>
          </a:p>
          <a:p>
            <a:pPr marL="342900" indent="-342900">
              <a:lnSpc>
                <a:spcPct val="130000"/>
              </a:lnSpc>
              <a:spcBef>
                <a:spcPts val="1200"/>
              </a:spcBef>
              <a:buClrTx/>
              <a:buFont typeface="+mj-lt"/>
              <a:buAutoNum type="arabicPeriod"/>
            </a:pPr>
            <a:r>
              <a:rPr lang="de-CH" dirty="0"/>
              <a:t>Planungsentscheide der Stimmberechtigten, welche eine höhere Ausnützung einzelner Grundstücke ermöglichen, führen zu Ungleichheiten</a:t>
            </a:r>
            <a:br>
              <a:rPr lang="de-CH" dirty="0"/>
            </a:br>
            <a:r>
              <a:rPr lang="de-CH" dirty="0">
                <a:sym typeface="Wingdings" pitchFamily="2" charset="2"/>
              </a:rPr>
              <a:t> </a:t>
            </a:r>
            <a:r>
              <a:rPr lang="de-CH" dirty="0"/>
              <a:t>einige wenige Grundbesitzende profitieren davon.</a:t>
            </a:r>
            <a:endParaRPr lang="de-CH" sz="1000" dirty="0"/>
          </a:p>
          <a:p>
            <a:pPr marL="342900" indent="-342900">
              <a:lnSpc>
                <a:spcPct val="130000"/>
              </a:lnSpc>
              <a:spcBef>
                <a:spcPts val="1200"/>
              </a:spcBef>
              <a:buClrTx/>
              <a:buFont typeface="+mj-lt"/>
              <a:buAutoNum type="arabicPeriod"/>
            </a:pPr>
            <a:r>
              <a:rPr lang="de-CH" dirty="0">
                <a:ea typeface="Times New Roman" panose="02020603050405020304" pitchFamily="18" charset="0"/>
              </a:rPr>
              <a:t>Die Mehrwertabgabe schafft einen Ausgleich zu Gunsten der Allgemeinheit.</a:t>
            </a:r>
          </a:p>
          <a:p>
            <a:pPr marL="342900" indent="-342900">
              <a:lnSpc>
                <a:spcPct val="130000"/>
              </a:lnSpc>
              <a:spcBef>
                <a:spcPts val="1200"/>
              </a:spcBef>
              <a:buClrTx/>
              <a:buFont typeface="+mj-lt"/>
              <a:buAutoNum type="arabicPeriod"/>
            </a:pPr>
            <a:r>
              <a:rPr lang="de-CH" dirty="0">
                <a:ea typeface="Times New Roman" panose="02020603050405020304" pitchFamily="18" charset="0"/>
              </a:rPr>
              <a:t>Die höhere Ausnützung (Verdichtung) erfordert Ausgleichsmassnahmen zum Erhalt der Wohn- und Lebensqualität, wie z. B. Freizeit- und Grünanlagen oder Spielplätze, sowie allenfalls eine Ergänzung der Infrastruktur.</a:t>
            </a:r>
          </a:p>
          <a:p>
            <a:pPr marL="342900" indent="-342900">
              <a:lnSpc>
                <a:spcPct val="130000"/>
              </a:lnSpc>
              <a:spcBef>
                <a:spcPts val="1200"/>
              </a:spcBef>
              <a:buClrTx/>
              <a:buFont typeface="+mj-lt"/>
              <a:buAutoNum type="arabicPeriod"/>
            </a:pPr>
            <a:r>
              <a:rPr lang="de-CH" dirty="0">
                <a:ea typeface="Times New Roman" panose="02020603050405020304" pitchFamily="18" charset="0"/>
              </a:rPr>
              <a:t>An den Kosten für diese Massnahmen sollen sich nicht alleine die Steuerzahlenden sondern mit der Mehrwertabgabe auch die Grundbesitzenden, welche vom Planungsentscheid profitieren, beteiligen.</a:t>
            </a:r>
          </a:p>
        </p:txBody>
      </p:sp>
    </p:spTree>
    <p:extLst>
      <p:ext uri="{BB962C8B-B14F-4D97-AF65-F5344CB8AC3E}">
        <p14:creationId xmlns:p14="http://schemas.microsoft.com/office/powerpoint/2010/main" val="2186645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FAB8A39-BC9D-AAB9-4171-7EC04FD6CAA2}"/>
              </a:ext>
            </a:extLst>
          </p:cNvPr>
          <p:cNvSpPr>
            <a:spLocks noGrp="1" noChangeArrowheads="1"/>
          </p:cNvSpPr>
          <p:nvPr>
            <p:ph type="title"/>
          </p:nvPr>
        </p:nvSpPr>
        <p:spPr>
          <a:xfrm>
            <a:off x="430213" y="525463"/>
            <a:ext cx="6059487" cy="915987"/>
          </a:xfrm>
        </p:spPr>
        <p:txBody>
          <a:bodyPr/>
          <a:lstStyle/>
          <a:p>
            <a:pPr eaLnBrk="1" hangingPunct="1"/>
            <a:r>
              <a:rPr lang="de-CH" altLang="de-DE" sz="2400" dirty="0">
                <a:latin typeface="Arial" panose="020B0604020202020204" pitchFamily="34" charset="0"/>
                <a:cs typeface="Arial" panose="020B0604020202020204" pitchFamily="34" charset="0"/>
              </a:rPr>
              <a:t>Rechtliche Grundlagen</a:t>
            </a:r>
            <a:endParaRPr lang="de-DE" altLang="de-DE" sz="2400" dirty="0">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5502227F-DB87-DAEF-BAA7-A8A2B775FA24}"/>
              </a:ext>
            </a:extLst>
          </p:cNvPr>
          <p:cNvSpPr txBox="1"/>
          <p:nvPr/>
        </p:nvSpPr>
        <p:spPr>
          <a:xfrm>
            <a:off x="430213" y="1729946"/>
            <a:ext cx="8080044" cy="4499886"/>
          </a:xfrm>
          <a:prstGeom prst="rect">
            <a:avLst/>
          </a:prstGeom>
          <a:noFill/>
        </p:spPr>
        <p:txBody>
          <a:bodyPr wrap="square">
            <a:spAutoFit/>
          </a:bodyPr>
          <a:lstStyle/>
          <a:p>
            <a:pPr>
              <a:lnSpc>
                <a:spcPct val="100000"/>
              </a:lnSpc>
              <a:spcBef>
                <a:spcPct val="0"/>
              </a:spcBef>
              <a:buClrTx/>
            </a:pPr>
            <a:r>
              <a:rPr lang="de-CH" b="1" dirty="0">
                <a:ea typeface="Times New Roman" panose="02020603050405020304" pitchFamily="18" charset="0"/>
              </a:rPr>
              <a:t>Bundesgesetz über die Raumplanung</a:t>
            </a:r>
            <a:r>
              <a:rPr lang="de-CH" dirty="0">
                <a:ea typeface="Times New Roman" panose="02020603050405020304" pitchFamily="18" charset="0"/>
              </a:rPr>
              <a:t> (RPG)</a:t>
            </a:r>
            <a:endParaRPr lang="de-CH" dirty="0">
              <a:effectLst/>
              <a:ea typeface="Times New Roman" panose="02020603050405020304" pitchFamily="18" charset="0"/>
            </a:endParaRPr>
          </a:p>
          <a:p>
            <a:pPr>
              <a:lnSpc>
                <a:spcPct val="100000"/>
              </a:lnSpc>
              <a:spcBef>
                <a:spcPct val="0"/>
              </a:spcBef>
              <a:buClrTx/>
            </a:pPr>
            <a:r>
              <a:rPr lang="de-CH" dirty="0">
                <a:effectLst/>
                <a:ea typeface="Times New Roman" panose="02020603050405020304" pitchFamily="18" charset="0"/>
              </a:rPr>
              <a:t>Artikel 5 RPG verlangt:</a:t>
            </a:r>
          </a:p>
          <a:p>
            <a:pPr marL="342900" indent="-342900">
              <a:lnSpc>
                <a:spcPct val="120000"/>
              </a:lnSpc>
              <a:spcBef>
                <a:spcPts val="0"/>
              </a:spcBef>
              <a:buClr>
                <a:srgbClr val="B30415"/>
              </a:buClr>
              <a:buFont typeface="Wingdings" pitchFamily="2" charset="2"/>
              <a:buChar char="§"/>
            </a:pPr>
            <a:r>
              <a:rPr lang="de-CH" dirty="0"/>
              <a:t>Ausgleich von erheblichen Vor- und Nachteilen, die durch Planungen entstehen. </a:t>
            </a:r>
          </a:p>
          <a:p>
            <a:pPr>
              <a:lnSpc>
                <a:spcPct val="100000"/>
              </a:lnSpc>
              <a:spcBef>
                <a:spcPct val="0"/>
              </a:spcBef>
              <a:buClrTx/>
            </a:pPr>
            <a:endParaRPr lang="de-CH" sz="800" dirty="0">
              <a:effectLst/>
              <a:ea typeface="Times New Roman" panose="02020603050405020304" pitchFamily="18" charset="0"/>
            </a:endParaRPr>
          </a:p>
          <a:p>
            <a:pPr>
              <a:lnSpc>
                <a:spcPct val="100000"/>
              </a:lnSpc>
              <a:spcBef>
                <a:spcPct val="0"/>
              </a:spcBef>
              <a:buClrTx/>
            </a:pPr>
            <a:r>
              <a:rPr lang="de-CH" b="1" dirty="0">
                <a:effectLst/>
                <a:ea typeface="Times New Roman" panose="02020603050405020304" pitchFamily="18" charset="0"/>
              </a:rPr>
              <a:t>Bundesgericht hat bestätigt:</a:t>
            </a:r>
          </a:p>
          <a:p>
            <a:pPr marL="342900" indent="-342900">
              <a:lnSpc>
                <a:spcPct val="120000"/>
              </a:lnSpc>
              <a:spcBef>
                <a:spcPts val="0"/>
              </a:spcBef>
              <a:buClr>
                <a:srgbClr val="B30415"/>
              </a:buClr>
              <a:buFont typeface="Wingdings" pitchFamily="2" charset="2"/>
              <a:buChar char="§"/>
            </a:pPr>
            <a:r>
              <a:rPr lang="de-CH" dirty="0"/>
              <a:t>Kantone und Gemeinden sind berechtigt, bei Um- und </a:t>
            </a:r>
            <a:r>
              <a:rPr lang="de-CH" dirty="0" err="1"/>
              <a:t>Aufzonungen</a:t>
            </a:r>
            <a:r>
              <a:rPr lang="de-CH" dirty="0"/>
              <a:t> eine Mehrwertabgabe zu erheben.</a:t>
            </a:r>
          </a:p>
          <a:p>
            <a:pPr>
              <a:lnSpc>
                <a:spcPct val="100000"/>
              </a:lnSpc>
              <a:spcBef>
                <a:spcPct val="0"/>
              </a:spcBef>
              <a:buClrTx/>
            </a:pPr>
            <a:endParaRPr lang="de-CH" sz="800" dirty="0">
              <a:effectLst/>
              <a:ea typeface="Times New Roman" panose="02020603050405020304" pitchFamily="18" charset="0"/>
            </a:endParaRPr>
          </a:p>
          <a:p>
            <a:r>
              <a:rPr lang="de-CH" b="1" dirty="0">
                <a:ea typeface="Times New Roman" panose="02020603050405020304" pitchFamily="18" charset="0"/>
              </a:rPr>
              <a:t>Kantonales Gesetz</a:t>
            </a:r>
            <a:endParaRPr lang="de-CH" dirty="0">
              <a:effectLst/>
              <a:ea typeface="Times New Roman" panose="02020603050405020304" pitchFamily="18" charset="0"/>
            </a:endParaRPr>
          </a:p>
          <a:p>
            <a:pPr>
              <a:lnSpc>
                <a:spcPct val="100000"/>
              </a:lnSpc>
              <a:spcBef>
                <a:spcPct val="0"/>
              </a:spcBef>
              <a:buClrTx/>
            </a:pPr>
            <a:r>
              <a:rPr lang="de-CH" dirty="0">
                <a:effectLst/>
                <a:ea typeface="Calibri" panose="020F0502020204030204" pitchFamily="34" charset="0"/>
              </a:rPr>
              <a:t>Gesetz über die Abgeltung von Planungsmehrwerten (SGS 404)</a:t>
            </a:r>
          </a:p>
          <a:p>
            <a:pPr marL="342900" indent="-342900">
              <a:lnSpc>
                <a:spcPct val="120000"/>
              </a:lnSpc>
              <a:spcBef>
                <a:spcPts val="0"/>
              </a:spcBef>
              <a:buClr>
                <a:srgbClr val="B30415"/>
              </a:buClr>
              <a:buFont typeface="Wingdings" pitchFamily="2" charset="2"/>
              <a:buChar char="§"/>
            </a:pPr>
            <a:r>
              <a:rPr lang="de-CH" dirty="0"/>
              <a:t>Regelt die Mehrwertabgabe bei </a:t>
            </a:r>
            <a:r>
              <a:rPr lang="de-CH" dirty="0" err="1"/>
              <a:t>Einzonungen</a:t>
            </a:r>
            <a:endParaRPr lang="de-CH" dirty="0"/>
          </a:p>
          <a:p>
            <a:pPr marL="342900" indent="-342900">
              <a:lnSpc>
                <a:spcPct val="120000"/>
              </a:lnSpc>
              <a:spcBef>
                <a:spcPts val="0"/>
              </a:spcBef>
              <a:buClr>
                <a:srgbClr val="B30415"/>
              </a:buClr>
              <a:buFont typeface="Wingdings" pitchFamily="2" charset="2"/>
              <a:buChar char="§"/>
            </a:pPr>
            <a:r>
              <a:rPr lang="de-CH" dirty="0"/>
              <a:t>Ist aktuell in Überarbeitung (aufgrund eines Bundesgerichtsurteils)</a:t>
            </a:r>
          </a:p>
          <a:p>
            <a:pPr>
              <a:lnSpc>
                <a:spcPct val="120000"/>
              </a:lnSpc>
              <a:spcBef>
                <a:spcPts val="0"/>
              </a:spcBef>
              <a:buClr>
                <a:srgbClr val="B30415"/>
              </a:buClr>
            </a:pPr>
            <a:endParaRPr lang="de-CH" sz="800" dirty="0"/>
          </a:p>
          <a:p>
            <a:pPr>
              <a:lnSpc>
                <a:spcPct val="120000"/>
              </a:lnSpc>
              <a:spcBef>
                <a:spcPts val="0"/>
              </a:spcBef>
              <a:buClr>
                <a:srgbClr val="B30415"/>
              </a:buClr>
            </a:pPr>
            <a:r>
              <a:rPr lang="de-CH" dirty="0"/>
              <a:t>Der Kanton hat der Gemeinde Oberwil empfohlen, die Mehrwertabgabe in einem eigenen Reglement zu regeln.</a:t>
            </a:r>
          </a:p>
        </p:txBody>
      </p:sp>
    </p:spTree>
    <p:extLst>
      <p:ext uri="{BB962C8B-B14F-4D97-AF65-F5344CB8AC3E}">
        <p14:creationId xmlns:p14="http://schemas.microsoft.com/office/powerpoint/2010/main" val="3359456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FAB8A39-BC9D-AAB9-4171-7EC04FD6CAA2}"/>
              </a:ext>
            </a:extLst>
          </p:cNvPr>
          <p:cNvSpPr>
            <a:spLocks noGrp="1" noChangeArrowheads="1"/>
          </p:cNvSpPr>
          <p:nvPr>
            <p:ph type="title"/>
          </p:nvPr>
        </p:nvSpPr>
        <p:spPr>
          <a:xfrm>
            <a:off x="430213" y="525463"/>
            <a:ext cx="6059487" cy="915987"/>
          </a:xfrm>
        </p:spPr>
        <p:txBody>
          <a:bodyPr/>
          <a:lstStyle/>
          <a:p>
            <a:pPr eaLnBrk="1" hangingPunct="1"/>
            <a:r>
              <a:rPr lang="de-CH" altLang="de-DE" sz="2400" dirty="0">
                <a:latin typeface="Arial" panose="020B0604020202020204" pitchFamily="34" charset="0"/>
                <a:cs typeface="Arial" panose="020B0604020202020204" pitchFamily="34" charset="0"/>
              </a:rPr>
              <a:t>Das Wichtigste in Kürze</a:t>
            </a:r>
            <a:endParaRPr lang="de-DE" altLang="de-DE" sz="2400" dirty="0">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5502227F-DB87-DAEF-BAA7-A8A2B775FA24}"/>
              </a:ext>
            </a:extLst>
          </p:cNvPr>
          <p:cNvSpPr txBox="1"/>
          <p:nvPr/>
        </p:nvSpPr>
        <p:spPr>
          <a:xfrm>
            <a:off x="430212" y="1729946"/>
            <a:ext cx="8287067" cy="4188262"/>
          </a:xfrm>
          <a:prstGeom prst="rect">
            <a:avLst/>
          </a:prstGeom>
          <a:noFill/>
        </p:spPr>
        <p:txBody>
          <a:bodyPr wrap="square">
            <a:spAutoFit/>
          </a:bodyPr>
          <a:lstStyle/>
          <a:p>
            <a:pPr>
              <a:lnSpc>
                <a:spcPct val="100000"/>
              </a:lnSpc>
              <a:spcBef>
                <a:spcPct val="0"/>
              </a:spcBef>
              <a:buClrTx/>
            </a:pPr>
            <a:r>
              <a:rPr lang="de-CH" b="1" dirty="0"/>
              <a:t>Warum gerade jetzt?</a:t>
            </a:r>
            <a:endParaRPr lang="de-CH" dirty="0"/>
          </a:p>
          <a:p>
            <a:pPr marL="342900" indent="-342900">
              <a:lnSpc>
                <a:spcPct val="130000"/>
              </a:lnSpc>
              <a:spcBef>
                <a:spcPts val="1200"/>
              </a:spcBef>
              <a:buClrTx/>
              <a:buFont typeface="+mj-lt"/>
              <a:buAutoNum type="arabicPeriod"/>
            </a:pPr>
            <a:r>
              <a:rPr lang="de-CH" dirty="0"/>
              <a:t>Der Zeitpunkt ist nicht optimal, da noch unklar ist, was im überarbeiteten kantonalen Gesetz stehen wird.</a:t>
            </a:r>
            <a:endParaRPr lang="de-CH" sz="1000" dirty="0"/>
          </a:p>
          <a:p>
            <a:pPr marL="342900" indent="-342900">
              <a:lnSpc>
                <a:spcPct val="130000"/>
              </a:lnSpc>
              <a:spcBef>
                <a:spcPts val="1200"/>
              </a:spcBef>
              <a:buClrTx/>
              <a:buFont typeface="+mj-lt"/>
              <a:buAutoNum type="arabicPeriod"/>
            </a:pPr>
            <a:r>
              <a:rPr lang="de-CH" b="1" dirty="0">
                <a:ea typeface="Times New Roman" panose="02020603050405020304" pitchFamily="18" charset="0"/>
              </a:rPr>
              <a:t>Aber</a:t>
            </a:r>
            <a:r>
              <a:rPr lang="de-CH" dirty="0">
                <a:ea typeface="Times New Roman" panose="02020603050405020304" pitchFamily="18" charset="0"/>
              </a:rPr>
              <a:t> der GR will mit diesem Reglement bereit sein, falls bei der nächsten Zonenplanrevision höhere </a:t>
            </a:r>
            <a:r>
              <a:rPr lang="de-CH" dirty="0" err="1">
                <a:ea typeface="Times New Roman" panose="02020603050405020304" pitchFamily="18" charset="0"/>
              </a:rPr>
              <a:t>Ausnützungen</a:t>
            </a:r>
            <a:r>
              <a:rPr lang="de-CH" dirty="0">
                <a:ea typeface="Times New Roman" panose="02020603050405020304" pitchFamily="18" charset="0"/>
              </a:rPr>
              <a:t> ermöglicht werden.</a:t>
            </a:r>
          </a:p>
          <a:p>
            <a:pPr marL="342900" indent="-342900">
              <a:lnSpc>
                <a:spcPct val="130000"/>
              </a:lnSpc>
              <a:spcBef>
                <a:spcPts val="1200"/>
              </a:spcBef>
              <a:buClrTx/>
              <a:buFont typeface="+mj-lt"/>
              <a:buAutoNum type="arabicPeriod"/>
            </a:pPr>
            <a:r>
              <a:rPr lang="de-CH" dirty="0">
                <a:ea typeface="Times New Roman" panose="02020603050405020304" pitchFamily="18" charset="0"/>
              </a:rPr>
              <a:t>Ohne Reglement können keine Mehrwertabgaben von den durch die Zonenplanrevision profitierenden Grundbesitzenden erhoben werden.</a:t>
            </a:r>
          </a:p>
          <a:p>
            <a:pPr marL="342900" indent="-342900">
              <a:lnSpc>
                <a:spcPct val="130000"/>
              </a:lnSpc>
              <a:spcBef>
                <a:spcPts val="1200"/>
              </a:spcBef>
              <a:buClrTx/>
              <a:buFont typeface="+mj-lt"/>
              <a:buAutoNum type="arabicPeriod"/>
            </a:pPr>
            <a:r>
              <a:rPr lang="de-CH" dirty="0">
                <a:ea typeface="Times New Roman" panose="02020603050405020304" pitchFamily="18" charset="0"/>
              </a:rPr>
              <a:t>Für wichtige Aufwertungsmassnahmen im Zusammenhang mit der Verdichtung fehlt dann das Geld oder diese Aufwertungen sind alleine durch Steuergelder zu finanzieren.</a:t>
            </a:r>
          </a:p>
        </p:txBody>
      </p:sp>
    </p:spTree>
    <p:extLst>
      <p:ext uri="{BB962C8B-B14F-4D97-AF65-F5344CB8AC3E}">
        <p14:creationId xmlns:p14="http://schemas.microsoft.com/office/powerpoint/2010/main" val="3010874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FAB8A39-BC9D-AAB9-4171-7EC04FD6CAA2}"/>
              </a:ext>
            </a:extLst>
          </p:cNvPr>
          <p:cNvSpPr>
            <a:spLocks noGrp="1" noChangeArrowheads="1"/>
          </p:cNvSpPr>
          <p:nvPr>
            <p:ph type="title"/>
          </p:nvPr>
        </p:nvSpPr>
        <p:spPr>
          <a:xfrm>
            <a:off x="430213" y="525463"/>
            <a:ext cx="6365442" cy="915987"/>
          </a:xfrm>
        </p:spPr>
        <p:txBody>
          <a:bodyPr/>
          <a:lstStyle/>
          <a:p>
            <a:pPr eaLnBrk="1" hangingPunct="1">
              <a:lnSpc>
                <a:spcPct val="130000"/>
              </a:lnSpc>
            </a:pPr>
            <a:r>
              <a:rPr lang="de-CH" altLang="de-DE" sz="2400" dirty="0">
                <a:latin typeface="Arial" panose="020B0604020202020204" pitchFamily="34" charset="0"/>
                <a:cs typeface="Arial" panose="020B0604020202020204" pitchFamily="34" charset="0"/>
              </a:rPr>
              <a:t>Reglement über die Mehrwertabgaben</a:t>
            </a:r>
            <a:endParaRPr lang="de-DE" altLang="de-DE" sz="2400" dirty="0">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5502227F-DB87-DAEF-BAA7-A8A2B775FA24}"/>
              </a:ext>
            </a:extLst>
          </p:cNvPr>
          <p:cNvSpPr txBox="1"/>
          <p:nvPr/>
        </p:nvSpPr>
        <p:spPr>
          <a:xfrm>
            <a:off x="430212" y="1729946"/>
            <a:ext cx="8550826" cy="4639155"/>
          </a:xfrm>
          <a:prstGeom prst="rect">
            <a:avLst/>
          </a:prstGeom>
          <a:noFill/>
        </p:spPr>
        <p:txBody>
          <a:bodyPr wrap="square">
            <a:spAutoFit/>
          </a:bodyPr>
          <a:lstStyle/>
          <a:p>
            <a:r>
              <a:rPr lang="de-CH" b="1" dirty="0"/>
              <a:t>§ 1 Zweck</a:t>
            </a:r>
          </a:p>
          <a:p>
            <a:pPr>
              <a:lnSpc>
                <a:spcPct val="110000"/>
              </a:lnSpc>
            </a:pPr>
            <a:r>
              <a:rPr lang="de-CH" baseline="30000" dirty="0"/>
              <a:t>1</a:t>
            </a:r>
            <a:r>
              <a:rPr lang="de-CH" dirty="0"/>
              <a:t> Dieses Reglement regelt die Abgeltung von Planungsmehrwerten bei Auf- oder Umzonungen, Quartierplanungen und Ausnahmeüberbauungen nach einheitlichem Plan im Gebiet der Gemeinde.</a:t>
            </a:r>
          </a:p>
          <a:p>
            <a:endParaRPr lang="de-CH" dirty="0"/>
          </a:p>
          <a:p>
            <a:r>
              <a:rPr lang="de-CH" b="1" dirty="0"/>
              <a:t>§ 2 Grundsatz</a:t>
            </a:r>
          </a:p>
          <a:p>
            <a:pPr>
              <a:lnSpc>
                <a:spcPct val="110000"/>
              </a:lnSpc>
            </a:pPr>
            <a:r>
              <a:rPr lang="de-CH" baseline="30000" dirty="0"/>
              <a:t>1</a:t>
            </a:r>
            <a:r>
              <a:rPr lang="de-CH" dirty="0"/>
              <a:t> Erfährt ein Grundstück durch eine Planungsmassnahme einen erheblichen Mehrwert (Bodenmehrwert), hat die Grundeigentümerschaft der Gemeinde eine Mehrwertabgabe zu entrichten:</a:t>
            </a:r>
          </a:p>
          <a:p>
            <a:pPr marL="455613" indent="-271463">
              <a:lnSpc>
                <a:spcPct val="110000"/>
              </a:lnSpc>
            </a:pPr>
            <a:r>
              <a:rPr lang="de-CH" dirty="0"/>
              <a:t>a) bei der Zuweisung von Land in einer Bauzone zu einer anderen Bauzonenart mit besseren Nutzungsmöglichkeiten (</a:t>
            </a:r>
            <a:r>
              <a:rPr lang="de-CH" b="1" dirty="0"/>
              <a:t>Umzonung</a:t>
            </a:r>
            <a:r>
              <a:rPr lang="de-CH" dirty="0"/>
              <a:t>);</a:t>
            </a:r>
          </a:p>
          <a:p>
            <a:pPr marL="455613" indent="-271463">
              <a:lnSpc>
                <a:spcPct val="110000"/>
              </a:lnSpc>
            </a:pPr>
            <a:r>
              <a:rPr lang="de-CH" dirty="0"/>
              <a:t>b) bei der Anpassung von Nutzungsvorschriften im Hinblick auf die Verbesserung der Nutzungsmöglichkeiten (</a:t>
            </a:r>
            <a:r>
              <a:rPr lang="de-CH" b="1" dirty="0" err="1"/>
              <a:t>Aufzonung</a:t>
            </a:r>
            <a:r>
              <a:rPr lang="de-CH" dirty="0"/>
              <a:t>);</a:t>
            </a:r>
          </a:p>
          <a:p>
            <a:pPr marL="455613" indent="-271463">
              <a:lnSpc>
                <a:spcPct val="110000"/>
              </a:lnSpc>
            </a:pPr>
            <a:r>
              <a:rPr lang="de-CH" dirty="0"/>
              <a:t>c) bei </a:t>
            </a:r>
            <a:r>
              <a:rPr lang="de-CH" b="1" dirty="0"/>
              <a:t>Quartierplanungen</a:t>
            </a:r>
            <a:r>
              <a:rPr lang="de-CH" dirty="0"/>
              <a:t> mit einer Verbesserung der Nutzungsmöglichkeit;</a:t>
            </a:r>
          </a:p>
          <a:p>
            <a:pPr marL="455613" indent="-271463">
              <a:lnSpc>
                <a:spcPct val="110000"/>
              </a:lnSpc>
            </a:pPr>
            <a:r>
              <a:rPr lang="de-CH" dirty="0"/>
              <a:t>d) bei </a:t>
            </a:r>
            <a:r>
              <a:rPr lang="de-CH" b="1" dirty="0"/>
              <a:t>Ausnahmeüberbauungen</a:t>
            </a:r>
            <a:r>
              <a:rPr lang="de-CH" dirty="0"/>
              <a:t> nach einheitlichem Plan.</a:t>
            </a:r>
          </a:p>
        </p:txBody>
      </p:sp>
    </p:spTree>
    <p:extLst>
      <p:ext uri="{BB962C8B-B14F-4D97-AF65-F5344CB8AC3E}">
        <p14:creationId xmlns:p14="http://schemas.microsoft.com/office/powerpoint/2010/main" val="1562165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FAB8A39-BC9D-AAB9-4171-7EC04FD6CAA2}"/>
              </a:ext>
            </a:extLst>
          </p:cNvPr>
          <p:cNvSpPr>
            <a:spLocks noGrp="1" noChangeArrowheads="1"/>
          </p:cNvSpPr>
          <p:nvPr>
            <p:ph type="title"/>
          </p:nvPr>
        </p:nvSpPr>
        <p:spPr>
          <a:xfrm>
            <a:off x="430213" y="525463"/>
            <a:ext cx="6365442" cy="915987"/>
          </a:xfrm>
        </p:spPr>
        <p:txBody>
          <a:bodyPr/>
          <a:lstStyle/>
          <a:p>
            <a:pPr eaLnBrk="1" hangingPunct="1">
              <a:lnSpc>
                <a:spcPct val="130000"/>
              </a:lnSpc>
            </a:pPr>
            <a:r>
              <a:rPr lang="de-CH" altLang="de-DE" sz="2400" dirty="0">
                <a:latin typeface="Arial" panose="020B0604020202020204" pitchFamily="34" charset="0"/>
                <a:cs typeface="Arial" panose="020B0604020202020204" pitchFamily="34" charset="0"/>
              </a:rPr>
              <a:t>Mehrwertabgabe-Reglement</a:t>
            </a:r>
            <a:endParaRPr lang="de-DE" altLang="de-DE" sz="2400" dirty="0">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5502227F-DB87-DAEF-BAA7-A8A2B775FA24}"/>
              </a:ext>
            </a:extLst>
          </p:cNvPr>
          <p:cNvSpPr txBox="1"/>
          <p:nvPr/>
        </p:nvSpPr>
        <p:spPr>
          <a:xfrm>
            <a:off x="430212" y="1729946"/>
            <a:ext cx="8550826" cy="4405245"/>
          </a:xfrm>
          <a:prstGeom prst="rect">
            <a:avLst/>
          </a:prstGeom>
          <a:noFill/>
        </p:spPr>
        <p:txBody>
          <a:bodyPr wrap="square">
            <a:spAutoFit/>
          </a:bodyPr>
          <a:lstStyle/>
          <a:p>
            <a:r>
              <a:rPr lang="de-CH" b="1" dirty="0"/>
              <a:t>§ 3 Ermittlung des Bodenmehrwerts</a:t>
            </a:r>
          </a:p>
          <a:p>
            <a:pPr>
              <a:lnSpc>
                <a:spcPct val="110000"/>
              </a:lnSpc>
            </a:pPr>
            <a:r>
              <a:rPr lang="de-CH" baseline="30000" dirty="0"/>
              <a:t>1</a:t>
            </a:r>
            <a:r>
              <a:rPr lang="de-CH" dirty="0"/>
              <a:t> Grundlage für die Erhebung der Abgabe bildet die </a:t>
            </a:r>
            <a:r>
              <a:rPr lang="de-CH" b="1" dirty="0"/>
              <a:t>Differenz des Verkehrswertes des Grundstückes ohne Bauten und Anlagen vor und nach der planerischen Massnahme</a:t>
            </a:r>
            <a:r>
              <a:rPr lang="de-CH" dirty="0"/>
              <a:t>.</a:t>
            </a:r>
          </a:p>
          <a:p>
            <a:pPr>
              <a:lnSpc>
                <a:spcPct val="110000"/>
              </a:lnSpc>
              <a:spcBef>
                <a:spcPts val="600"/>
              </a:spcBef>
            </a:pPr>
            <a:r>
              <a:rPr lang="de-CH" baseline="30000" dirty="0"/>
              <a:t>2</a:t>
            </a:r>
            <a:r>
              <a:rPr lang="de-CH" dirty="0"/>
              <a:t> Die ergänzenden Modalitäten der Berechnung der Abgabe sowie die Parameter von verwaltungsrechtlichen Verträgen bei Fällen gemäss § 2 </a:t>
            </a:r>
            <a:r>
              <a:rPr lang="de-CH" dirty="0" err="1"/>
              <a:t>lit</a:t>
            </a:r>
            <a:r>
              <a:rPr lang="de-CH" dirty="0"/>
              <a:t>. c und d regelt der Gemeinderat in einer Verordnung.</a:t>
            </a:r>
          </a:p>
          <a:p>
            <a:endParaRPr lang="de-CH" dirty="0"/>
          </a:p>
          <a:p>
            <a:r>
              <a:rPr lang="de-CH" b="1" dirty="0"/>
              <a:t>§ 4 Verfügung des Bodenmehrwerts</a:t>
            </a:r>
          </a:p>
          <a:p>
            <a:pPr>
              <a:lnSpc>
                <a:spcPct val="110000"/>
              </a:lnSpc>
            </a:pPr>
            <a:r>
              <a:rPr lang="de-CH" baseline="30000" dirty="0"/>
              <a:t>1</a:t>
            </a:r>
            <a:r>
              <a:rPr lang="de-CH" dirty="0"/>
              <a:t> Die Verfügung des Bodenmehrwerts richtet sich nach dem Gesetz über die Abgeltung von Planungsmehrwerten vom 27. September 2018 (SGS 404).</a:t>
            </a:r>
          </a:p>
          <a:p>
            <a:pPr>
              <a:lnSpc>
                <a:spcPct val="110000"/>
              </a:lnSpc>
              <a:spcBef>
                <a:spcPts val="600"/>
              </a:spcBef>
            </a:pPr>
            <a:r>
              <a:rPr lang="de-CH" baseline="30000" dirty="0"/>
              <a:t>2</a:t>
            </a:r>
            <a:r>
              <a:rPr lang="de-CH" dirty="0"/>
              <a:t> </a:t>
            </a:r>
            <a:r>
              <a:rPr lang="de-CH" b="1" dirty="0"/>
              <a:t>Anstelle einer Verfügung </a:t>
            </a:r>
            <a:r>
              <a:rPr lang="de-CH" dirty="0"/>
              <a:t>kann der Gemeinderat sich bei Quartierplanungen und Ausnahmeüberbauungen mit einheitlichem Plan mit den betroffenen Grundeigentümern </a:t>
            </a:r>
            <a:r>
              <a:rPr lang="de-CH" b="1" dirty="0"/>
              <a:t>vereinbaren</a:t>
            </a:r>
            <a:r>
              <a:rPr lang="de-CH" dirty="0"/>
              <a:t>.</a:t>
            </a:r>
          </a:p>
        </p:txBody>
      </p:sp>
    </p:spTree>
    <p:extLst>
      <p:ext uri="{BB962C8B-B14F-4D97-AF65-F5344CB8AC3E}">
        <p14:creationId xmlns:p14="http://schemas.microsoft.com/office/powerpoint/2010/main" val="3288541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FAB8A39-BC9D-AAB9-4171-7EC04FD6CAA2}"/>
              </a:ext>
            </a:extLst>
          </p:cNvPr>
          <p:cNvSpPr>
            <a:spLocks noGrp="1" noChangeArrowheads="1"/>
          </p:cNvSpPr>
          <p:nvPr>
            <p:ph type="title"/>
          </p:nvPr>
        </p:nvSpPr>
        <p:spPr>
          <a:xfrm>
            <a:off x="430213" y="525463"/>
            <a:ext cx="6365442" cy="915987"/>
          </a:xfrm>
        </p:spPr>
        <p:txBody>
          <a:bodyPr/>
          <a:lstStyle/>
          <a:p>
            <a:pPr eaLnBrk="1" hangingPunct="1">
              <a:lnSpc>
                <a:spcPct val="130000"/>
              </a:lnSpc>
            </a:pPr>
            <a:r>
              <a:rPr lang="de-CH" altLang="de-DE" sz="2400" dirty="0">
                <a:latin typeface="Arial" panose="020B0604020202020204" pitchFamily="34" charset="0"/>
                <a:cs typeface="Arial" panose="020B0604020202020204" pitchFamily="34" charset="0"/>
              </a:rPr>
              <a:t>Mehrwertabgabe-Reglement</a:t>
            </a:r>
            <a:endParaRPr lang="de-DE" altLang="de-DE" sz="2400" dirty="0">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5502227F-DB87-DAEF-BAA7-A8A2B775FA24}"/>
              </a:ext>
            </a:extLst>
          </p:cNvPr>
          <p:cNvSpPr txBox="1"/>
          <p:nvPr/>
        </p:nvSpPr>
        <p:spPr>
          <a:xfrm>
            <a:off x="430212" y="1729946"/>
            <a:ext cx="8550826" cy="1946110"/>
          </a:xfrm>
          <a:prstGeom prst="rect">
            <a:avLst/>
          </a:prstGeom>
          <a:noFill/>
        </p:spPr>
        <p:txBody>
          <a:bodyPr wrap="square">
            <a:spAutoFit/>
          </a:bodyPr>
          <a:lstStyle/>
          <a:p>
            <a:r>
              <a:rPr lang="de-CH" b="1" dirty="0"/>
              <a:t>§ 5 Mehrwertabgabe</a:t>
            </a:r>
          </a:p>
          <a:p>
            <a:pPr>
              <a:lnSpc>
                <a:spcPct val="110000"/>
              </a:lnSpc>
            </a:pPr>
            <a:r>
              <a:rPr lang="de-CH" baseline="30000" dirty="0"/>
              <a:t>1</a:t>
            </a:r>
            <a:r>
              <a:rPr lang="de-CH" dirty="0"/>
              <a:t> Die </a:t>
            </a:r>
            <a:r>
              <a:rPr lang="de-CH" b="1" dirty="0"/>
              <a:t>Abgabe beträgt 30% </a:t>
            </a:r>
            <a:r>
              <a:rPr lang="de-CH" dirty="0"/>
              <a:t>des Bodenmehrwertes.</a:t>
            </a:r>
          </a:p>
          <a:p>
            <a:pPr>
              <a:lnSpc>
                <a:spcPct val="110000"/>
              </a:lnSpc>
              <a:spcBef>
                <a:spcPts val="600"/>
              </a:spcBef>
            </a:pPr>
            <a:r>
              <a:rPr lang="de-CH" baseline="30000" dirty="0"/>
              <a:t>2</a:t>
            </a:r>
            <a:r>
              <a:rPr lang="de-CH" dirty="0"/>
              <a:t> </a:t>
            </a:r>
            <a:r>
              <a:rPr lang="de-CH" b="1" dirty="0"/>
              <a:t>Beträgt der Bodenmehrwert weniger als 30‘000 Franken, wird keine Abgabe erhoben</a:t>
            </a:r>
            <a:r>
              <a:rPr lang="de-CH" dirty="0"/>
              <a:t>. Sind von der Planungsmassnahme mehrere benachbarte Grundstücke derselben Grundeigentümerschaft betroffen, so kann diese Freigrenze nur einmal beansprucht werden.</a:t>
            </a:r>
          </a:p>
        </p:txBody>
      </p:sp>
    </p:spTree>
    <p:extLst>
      <p:ext uri="{BB962C8B-B14F-4D97-AF65-F5344CB8AC3E}">
        <p14:creationId xmlns:p14="http://schemas.microsoft.com/office/powerpoint/2010/main" val="2816840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FAB8A39-BC9D-AAB9-4171-7EC04FD6CAA2}"/>
              </a:ext>
            </a:extLst>
          </p:cNvPr>
          <p:cNvSpPr>
            <a:spLocks noGrp="1" noChangeArrowheads="1"/>
          </p:cNvSpPr>
          <p:nvPr>
            <p:ph type="title"/>
          </p:nvPr>
        </p:nvSpPr>
        <p:spPr>
          <a:xfrm>
            <a:off x="430213" y="525463"/>
            <a:ext cx="6365442" cy="915987"/>
          </a:xfrm>
        </p:spPr>
        <p:txBody>
          <a:bodyPr/>
          <a:lstStyle/>
          <a:p>
            <a:pPr eaLnBrk="1" hangingPunct="1">
              <a:lnSpc>
                <a:spcPct val="130000"/>
              </a:lnSpc>
            </a:pPr>
            <a:r>
              <a:rPr lang="de-CH" altLang="de-DE" sz="2400" dirty="0">
                <a:latin typeface="Arial" panose="020B0604020202020204" pitchFamily="34" charset="0"/>
                <a:cs typeface="Arial" panose="020B0604020202020204" pitchFamily="34" charset="0"/>
              </a:rPr>
              <a:t>Mehrwertabgabe-Reglement</a:t>
            </a:r>
            <a:endParaRPr lang="de-DE" altLang="de-DE" sz="2400" dirty="0">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5502227F-DB87-DAEF-BAA7-A8A2B775FA24}"/>
              </a:ext>
            </a:extLst>
          </p:cNvPr>
          <p:cNvSpPr txBox="1"/>
          <p:nvPr/>
        </p:nvSpPr>
        <p:spPr>
          <a:xfrm>
            <a:off x="430212" y="1729946"/>
            <a:ext cx="8550826" cy="3928191"/>
          </a:xfrm>
          <a:prstGeom prst="rect">
            <a:avLst/>
          </a:prstGeom>
          <a:noFill/>
        </p:spPr>
        <p:txBody>
          <a:bodyPr wrap="square">
            <a:spAutoFit/>
          </a:bodyPr>
          <a:lstStyle/>
          <a:p>
            <a:r>
              <a:rPr lang="de-CH" b="1" dirty="0"/>
              <a:t>§ 6 Veranlagung und Fälligkeit</a:t>
            </a:r>
          </a:p>
          <a:p>
            <a:pPr>
              <a:lnSpc>
                <a:spcPct val="110000"/>
              </a:lnSpc>
            </a:pPr>
            <a:r>
              <a:rPr lang="de-CH" baseline="30000" dirty="0"/>
              <a:t>1</a:t>
            </a:r>
            <a:r>
              <a:rPr lang="de-CH" dirty="0"/>
              <a:t> Die Mehrwertabgabe wird mit der Rechtskraft einer </a:t>
            </a:r>
            <a:r>
              <a:rPr lang="de-CH" b="1" dirty="0"/>
              <a:t>Baubewilligung</a:t>
            </a:r>
            <a:r>
              <a:rPr lang="de-CH" dirty="0"/>
              <a:t> gestützt auf die neue Nutzungsmöglichkeit, mit </a:t>
            </a:r>
            <a:r>
              <a:rPr lang="de-CH" strike="sngStrike" dirty="0"/>
              <a:t>dem Verkauf</a:t>
            </a:r>
            <a:r>
              <a:rPr lang="de-CH" dirty="0"/>
              <a:t> </a:t>
            </a:r>
            <a:r>
              <a:rPr lang="de-CH" dirty="0">
                <a:solidFill>
                  <a:srgbClr val="FF0000"/>
                </a:solidFill>
              </a:rPr>
              <a:t>der </a:t>
            </a:r>
            <a:r>
              <a:rPr lang="de-CH" b="1" dirty="0">
                <a:solidFill>
                  <a:srgbClr val="FF0000"/>
                </a:solidFill>
              </a:rPr>
              <a:t>Veräusserung</a:t>
            </a:r>
            <a:r>
              <a:rPr lang="de-CH" dirty="0"/>
              <a:t> der Parzelle oder mit der Abgabe im </a:t>
            </a:r>
            <a:r>
              <a:rPr lang="de-CH" b="1" dirty="0"/>
              <a:t>Baurecht</a:t>
            </a:r>
            <a:r>
              <a:rPr lang="de-CH" dirty="0"/>
              <a:t> fällig und durch die Gemeinde veranlagt.</a:t>
            </a:r>
          </a:p>
          <a:p>
            <a:pPr>
              <a:lnSpc>
                <a:spcPct val="110000"/>
              </a:lnSpc>
              <a:spcBef>
                <a:spcPts val="600"/>
              </a:spcBef>
            </a:pPr>
            <a:r>
              <a:rPr lang="de-CH" baseline="30000" dirty="0"/>
              <a:t>2</a:t>
            </a:r>
            <a:r>
              <a:rPr lang="de-CH" dirty="0"/>
              <a:t> Die Mehrwertabgabe wird vom Zeitpunkt der Ermittlung bis zur Fälligkeit der Teuerung angepasst. Diese wird nach dem Landesindex der Konsumentenpreise bestimmt (Indexbasis 12.2022 = 100).</a:t>
            </a:r>
          </a:p>
          <a:p>
            <a:pPr>
              <a:lnSpc>
                <a:spcPct val="110000"/>
              </a:lnSpc>
              <a:spcBef>
                <a:spcPts val="600"/>
              </a:spcBef>
            </a:pPr>
            <a:r>
              <a:rPr lang="de-CH" baseline="30000" dirty="0"/>
              <a:t>3</a:t>
            </a:r>
            <a:r>
              <a:rPr lang="de-CH" dirty="0"/>
              <a:t> Sie ist innert 30 Tagen ab Zustellung der Veranlagungsverfügung zu bezahlen. Danach wird ein Verzugszins in der Höhe des für Enteignungsentschädigungen üblichen Zinssatzes erhoben.</a:t>
            </a:r>
          </a:p>
          <a:p>
            <a:pPr>
              <a:lnSpc>
                <a:spcPct val="110000"/>
              </a:lnSpc>
              <a:spcBef>
                <a:spcPts val="600"/>
              </a:spcBef>
            </a:pPr>
            <a:r>
              <a:rPr lang="de-CH" baseline="30000" dirty="0"/>
              <a:t>4</a:t>
            </a:r>
            <a:r>
              <a:rPr lang="de-CH" dirty="0"/>
              <a:t> </a:t>
            </a:r>
            <a:r>
              <a:rPr lang="de-CH" b="1" dirty="0"/>
              <a:t>Ein Erbgang oder eine güterrechtliche Auseinandersetzung lösen keine Fälligkeit aus</a:t>
            </a:r>
            <a:r>
              <a:rPr lang="de-CH" dirty="0"/>
              <a:t>.</a:t>
            </a:r>
          </a:p>
        </p:txBody>
      </p:sp>
    </p:spTree>
    <p:extLst>
      <p:ext uri="{BB962C8B-B14F-4D97-AF65-F5344CB8AC3E}">
        <p14:creationId xmlns:p14="http://schemas.microsoft.com/office/powerpoint/2010/main" val="1809468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FAB8A39-BC9D-AAB9-4171-7EC04FD6CAA2}"/>
              </a:ext>
            </a:extLst>
          </p:cNvPr>
          <p:cNvSpPr>
            <a:spLocks noGrp="1" noChangeArrowheads="1"/>
          </p:cNvSpPr>
          <p:nvPr>
            <p:ph type="title"/>
          </p:nvPr>
        </p:nvSpPr>
        <p:spPr>
          <a:xfrm>
            <a:off x="430213" y="525463"/>
            <a:ext cx="6365442" cy="915987"/>
          </a:xfrm>
        </p:spPr>
        <p:txBody>
          <a:bodyPr/>
          <a:lstStyle/>
          <a:p>
            <a:pPr eaLnBrk="1" hangingPunct="1">
              <a:lnSpc>
                <a:spcPct val="130000"/>
              </a:lnSpc>
            </a:pPr>
            <a:r>
              <a:rPr lang="de-CH" altLang="de-DE" sz="2400" dirty="0">
                <a:latin typeface="Arial" panose="020B0604020202020204" pitchFamily="34" charset="0"/>
                <a:cs typeface="Arial" panose="020B0604020202020204" pitchFamily="34" charset="0"/>
              </a:rPr>
              <a:t>Mehrwertabgabe-Reglement</a:t>
            </a:r>
            <a:endParaRPr lang="de-DE" altLang="de-DE" sz="2400" dirty="0">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5502227F-DB87-DAEF-BAA7-A8A2B775FA24}"/>
              </a:ext>
            </a:extLst>
          </p:cNvPr>
          <p:cNvSpPr txBox="1"/>
          <p:nvPr/>
        </p:nvSpPr>
        <p:spPr>
          <a:xfrm>
            <a:off x="430212" y="1729946"/>
            <a:ext cx="8550826" cy="3795847"/>
          </a:xfrm>
          <a:prstGeom prst="rect">
            <a:avLst/>
          </a:prstGeom>
          <a:noFill/>
        </p:spPr>
        <p:txBody>
          <a:bodyPr wrap="square">
            <a:spAutoFit/>
          </a:bodyPr>
          <a:lstStyle/>
          <a:p>
            <a:r>
              <a:rPr lang="de-CH" b="1" dirty="0"/>
              <a:t>§ 7 Ausnahmen</a:t>
            </a:r>
          </a:p>
          <a:p>
            <a:pPr>
              <a:lnSpc>
                <a:spcPct val="110000"/>
              </a:lnSpc>
            </a:pPr>
            <a:r>
              <a:rPr lang="de-CH" baseline="30000" dirty="0"/>
              <a:t>1</a:t>
            </a:r>
            <a:r>
              <a:rPr lang="de-CH" dirty="0"/>
              <a:t> Die öffentliche Hand ist von der Mehrwertabgabe befreit, sofern die betroffenen Grundstücke unmittelbar der Erfüllung einer öffentlichen Aufgabe dienen.</a:t>
            </a:r>
          </a:p>
          <a:p>
            <a:endParaRPr lang="de-CH" dirty="0"/>
          </a:p>
          <a:p>
            <a:r>
              <a:rPr lang="de-CH" b="1" dirty="0"/>
              <a:t>§ 8 Fonds Mehrwertabgabe</a:t>
            </a:r>
          </a:p>
          <a:p>
            <a:pPr>
              <a:lnSpc>
                <a:spcPct val="110000"/>
              </a:lnSpc>
            </a:pPr>
            <a:r>
              <a:rPr lang="de-CH" baseline="30000" dirty="0"/>
              <a:t>1</a:t>
            </a:r>
            <a:r>
              <a:rPr lang="de-CH" dirty="0"/>
              <a:t> Unter dem Titel «Fonds Mehrwertabgabe» führt die Gemeinde einen Fonds im Eigenkapital.</a:t>
            </a:r>
          </a:p>
          <a:p>
            <a:pPr>
              <a:lnSpc>
                <a:spcPct val="110000"/>
              </a:lnSpc>
              <a:spcBef>
                <a:spcPts val="600"/>
              </a:spcBef>
            </a:pPr>
            <a:r>
              <a:rPr lang="de-CH" baseline="30000" dirty="0"/>
              <a:t>2</a:t>
            </a:r>
            <a:r>
              <a:rPr lang="de-CH" dirty="0"/>
              <a:t> Der Fonds wird durch die </a:t>
            </a:r>
            <a:r>
              <a:rPr lang="de-CH" b="1" dirty="0"/>
              <a:t>Erträge aus den Abgaben </a:t>
            </a:r>
            <a:r>
              <a:rPr lang="de-CH" dirty="0"/>
              <a:t>gemäss vorliegendem Reglement und Abgaben gestützt auf das Gesetz über die Abgeltung von Planungsmehrwerten </a:t>
            </a:r>
            <a:r>
              <a:rPr lang="de-CH" dirty="0" err="1"/>
              <a:t>geäuffnet</a:t>
            </a:r>
            <a:r>
              <a:rPr lang="de-CH" dirty="0"/>
              <a:t> und </a:t>
            </a:r>
            <a:r>
              <a:rPr lang="de-CH" b="1" dirty="0"/>
              <a:t>dient für Massnahmen der Raumplanung </a:t>
            </a:r>
            <a:r>
              <a:rPr lang="de-CH" dirty="0"/>
              <a:t>nach Art. 5 Abs. 1ter RPG.</a:t>
            </a:r>
          </a:p>
          <a:p>
            <a:pPr>
              <a:lnSpc>
                <a:spcPct val="110000"/>
              </a:lnSpc>
              <a:spcBef>
                <a:spcPts val="600"/>
              </a:spcBef>
            </a:pPr>
            <a:r>
              <a:rPr lang="de-CH" baseline="30000" dirty="0"/>
              <a:t>3</a:t>
            </a:r>
            <a:r>
              <a:rPr lang="de-CH" dirty="0"/>
              <a:t> Der Gemeinderat erlässt eine Verordnung mit den Einzelheiten.</a:t>
            </a:r>
          </a:p>
        </p:txBody>
      </p:sp>
    </p:spTree>
    <p:extLst>
      <p:ext uri="{BB962C8B-B14F-4D97-AF65-F5344CB8AC3E}">
        <p14:creationId xmlns:p14="http://schemas.microsoft.com/office/powerpoint/2010/main" val="1287183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2168</Words>
  <Application>Microsoft Office PowerPoint</Application>
  <PresentationFormat>Bildschirmpräsentation (4:3)</PresentationFormat>
  <Paragraphs>182</Paragraphs>
  <Slides>15</Slides>
  <Notes>15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15</vt:i4>
      </vt:variant>
    </vt:vector>
  </HeadingPairs>
  <TitlesOfParts>
    <vt:vector size="22" baseType="lpstr">
      <vt:lpstr>Arial</vt:lpstr>
      <vt:lpstr>Calibri</vt:lpstr>
      <vt:lpstr>Georgia</vt:lpstr>
      <vt:lpstr>Times New Roman</vt:lpstr>
      <vt:lpstr>Verdana</vt:lpstr>
      <vt:lpstr>Wingdings</vt:lpstr>
      <vt:lpstr>Standarddesign</vt:lpstr>
      <vt:lpstr>Gemeindeversammlung 14. März 2024   Reglement über die Mehrwertabgaben der Gemeinde Oberwil    Gemeinderat Christian Pestalozzi</vt:lpstr>
      <vt:lpstr>Das Wichtigste in Kürze</vt:lpstr>
      <vt:lpstr>Rechtliche Grundlagen</vt:lpstr>
      <vt:lpstr>Das Wichtigste in Kürze</vt:lpstr>
      <vt:lpstr>Reglement über die Mehrwertabgaben</vt:lpstr>
      <vt:lpstr>Mehrwertabgabe-Reglement</vt:lpstr>
      <vt:lpstr>Mehrwertabgabe-Reglement</vt:lpstr>
      <vt:lpstr>Mehrwertabgabe-Reglement</vt:lpstr>
      <vt:lpstr>Mehrwertabgabe-Reglement</vt:lpstr>
      <vt:lpstr>Mehrwertabgabe-Reglement</vt:lpstr>
      <vt:lpstr>Mehrwertabgabe-Reglement: wichtigste Inhalte</vt:lpstr>
      <vt:lpstr>Die Revision der Ortsplanung ist in Arbeit</vt:lpstr>
      <vt:lpstr>Revision wird zu Bodenmehrwerten führen</vt:lpstr>
      <vt:lpstr>Erträge aus Mehrwertabgabe –  in der Verordnung geregelt</vt:lpstr>
      <vt:lpstr>  Danke für Ihre Aufmerksamkeit  </vt:lpstr>
    </vt:vector>
  </TitlesOfParts>
  <Company>Tarrach Kommunikation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Masterfolie</dc:title>
  <dc:creator>Marion Tarrach</dc:creator>
  <cp:lastModifiedBy>Abele Isabelle</cp:lastModifiedBy>
  <cp:revision>493</cp:revision>
  <cp:lastPrinted>2024-02-24T12:27:03Z</cp:lastPrinted>
  <dcterms:created xsi:type="dcterms:W3CDTF">2009-01-27T07:39:05Z</dcterms:created>
  <dcterms:modified xsi:type="dcterms:W3CDTF">2024-04-12T09:44:22Z</dcterms:modified>
</cp:coreProperties>
</file>